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87" r:id="rId2"/>
    <p:sldMasterId id="2147483699" r:id="rId3"/>
  </p:sldMasterIdLst>
  <p:notesMasterIdLst>
    <p:notesMasterId r:id="rId41"/>
  </p:notesMasterIdLst>
  <p:sldIdLst>
    <p:sldId id="256" r:id="rId4"/>
    <p:sldId id="257" r:id="rId5"/>
    <p:sldId id="307" r:id="rId6"/>
    <p:sldId id="392" r:id="rId7"/>
    <p:sldId id="308" r:id="rId8"/>
    <p:sldId id="312" r:id="rId9"/>
    <p:sldId id="317" r:id="rId10"/>
    <p:sldId id="314" r:id="rId11"/>
    <p:sldId id="316" r:id="rId12"/>
    <p:sldId id="315" r:id="rId13"/>
    <p:sldId id="258" r:id="rId14"/>
    <p:sldId id="318" r:id="rId15"/>
    <p:sldId id="324" r:id="rId16"/>
    <p:sldId id="325" r:id="rId17"/>
    <p:sldId id="319" r:id="rId18"/>
    <p:sldId id="329" r:id="rId19"/>
    <p:sldId id="391" r:id="rId20"/>
    <p:sldId id="361" r:id="rId21"/>
    <p:sldId id="330" r:id="rId22"/>
    <p:sldId id="346" r:id="rId23"/>
    <p:sldId id="351" r:id="rId24"/>
    <p:sldId id="374" r:id="rId25"/>
    <p:sldId id="372" r:id="rId26"/>
    <p:sldId id="352" r:id="rId27"/>
    <p:sldId id="331" r:id="rId28"/>
    <p:sldId id="332" r:id="rId29"/>
    <p:sldId id="333" r:id="rId30"/>
    <p:sldId id="384" r:id="rId31"/>
    <p:sldId id="385" r:id="rId32"/>
    <p:sldId id="386" r:id="rId33"/>
    <p:sldId id="387" r:id="rId34"/>
    <p:sldId id="388" r:id="rId35"/>
    <p:sldId id="390" r:id="rId36"/>
    <p:sldId id="389" r:id="rId37"/>
    <p:sldId id="326" r:id="rId38"/>
    <p:sldId id="302" r:id="rId39"/>
    <p:sldId id="323" r:id="rId4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6327"/>
  </p:normalViewPr>
  <p:slideViewPr>
    <p:cSldViewPr snapToGrid="0" snapToObjects="1">
      <p:cViewPr varScale="1">
        <p:scale>
          <a:sx n="119" d="100"/>
          <a:sy n="119" d="100"/>
        </p:scale>
        <p:origin x="4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Hoja_de_c_lculo_de_Microsoft_Excel.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0.121040640467887"/>
          <c:y val="0.15797575631993399"/>
          <c:w val="0.75791881308058096"/>
          <c:h val="0.75064097772242799"/>
        </c:manualLayout>
      </c:layout>
      <c:lineChart>
        <c:grouping val="standard"/>
        <c:varyColors val="0"/>
        <c:ser>
          <c:idx val="0"/>
          <c:order val="0"/>
          <c:tx>
            <c:strRef>
              <c:f>Hoja1!$B$1</c:f>
              <c:strCache>
                <c:ptCount val="1"/>
                <c:pt idx="0">
                  <c:v>Nº de casos</c:v>
                </c:pt>
              </c:strCache>
            </c:strRef>
          </c:tx>
          <c:spPr>
            <a:effectLst>
              <a:outerShdw blurRad="50800" dist="38100" dir="2700000">
                <a:srgbClr val="000000">
                  <a:alpha val="43000"/>
                </a:srgbClr>
              </a:outerShdw>
            </a:effectLst>
          </c:spPr>
          <c:marker>
            <c:symbol val="diamond"/>
            <c:size val="13"/>
            <c:spPr>
              <a:effectLst>
                <a:outerShdw blurRad="50800" dist="38100" dir="2700000">
                  <a:srgbClr val="000000">
                    <a:alpha val="43000"/>
                  </a:srgbClr>
                </a:outerShdw>
              </a:effectLst>
            </c:spPr>
          </c:marker>
          <c:cat>
            <c:numRef>
              <c:f>Hoja1!$A$2:$A$8</c:f>
              <c:numCache>
                <c:formatCode>General</c:formatCode>
                <c:ptCount val="7"/>
                <c:pt idx="0">
                  <c:v>2013</c:v>
                </c:pt>
                <c:pt idx="1">
                  <c:v>2014</c:v>
                </c:pt>
                <c:pt idx="2">
                  <c:v>2015</c:v>
                </c:pt>
                <c:pt idx="3">
                  <c:v>2016</c:v>
                </c:pt>
                <c:pt idx="4">
                  <c:v>2017</c:v>
                </c:pt>
                <c:pt idx="5">
                  <c:v>2018</c:v>
                </c:pt>
                <c:pt idx="6">
                  <c:v>2019</c:v>
                </c:pt>
              </c:numCache>
            </c:numRef>
          </c:cat>
          <c:val>
            <c:numRef>
              <c:f>Hoja1!$B$2:$B$8</c:f>
              <c:numCache>
                <c:formatCode>General</c:formatCode>
                <c:ptCount val="7"/>
                <c:pt idx="0">
                  <c:v>1348</c:v>
                </c:pt>
                <c:pt idx="1">
                  <c:v>1400</c:v>
                </c:pt>
                <c:pt idx="2">
                  <c:v>1315</c:v>
                </c:pt>
                <c:pt idx="3">
                  <c:v>1502</c:v>
                </c:pt>
                <c:pt idx="4">
                  <c:v>1598</c:v>
                </c:pt>
                <c:pt idx="5">
                  <c:v>1613</c:v>
                </c:pt>
                <c:pt idx="6">
                  <c:v>1224</c:v>
                </c:pt>
              </c:numCache>
            </c:numRef>
          </c:val>
          <c:smooth val="0"/>
          <c:extLst>
            <c:ext xmlns:c16="http://schemas.microsoft.com/office/drawing/2014/chart" uri="{C3380CC4-5D6E-409C-BE32-E72D297353CC}">
              <c16:uniqueId val="{00000000-C6E6-FF4B-A51E-1C942CBAB9D0}"/>
            </c:ext>
          </c:extLst>
        </c:ser>
        <c:dLbls>
          <c:showLegendKey val="0"/>
          <c:showVal val="0"/>
          <c:showCatName val="0"/>
          <c:showSerName val="0"/>
          <c:showPercent val="0"/>
          <c:showBubbleSize val="0"/>
        </c:dLbls>
        <c:marker val="1"/>
        <c:smooth val="0"/>
        <c:axId val="-2125705576"/>
        <c:axId val="-2125716504"/>
      </c:lineChart>
      <c:lineChart>
        <c:grouping val="standard"/>
        <c:varyColors val="0"/>
        <c:ser>
          <c:idx val="1"/>
          <c:order val="1"/>
          <c:tx>
            <c:strRef>
              <c:f>Hoja1!$C$1</c:f>
              <c:strCache>
                <c:ptCount val="1"/>
                <c:pt idx="0">
                  <c:v>% del total</c:v>
                </c:pt>
              </c:strCache>
            </c:strRef>
          </c:tx>
          <c:spPr>
            <a:effectLst>
              <a:outerShdw blurRad="50800" dist="38100" dir="2700000">
                <a:srgbClr val="000000">
                  <a:alpha val="43000"/>
                </a:srgbClr>
              </a:outerShdw>
            </a:effectLst>
          </c:spPr>
          <c:marker>
            <c:symbol val="square"/>
            <c:size val="13"/>
            <c:spPr>
              <a:effectLst>
                <a:outerShdw blurRad="50800" dist="38100" dir="2700000">
                  <a:srgbClr val="000000">
                    <a:alpha val="43000"/>
                  </a:srgbClr>
                </a:outerShdw>
              </a:effectLst>
            </c:spPr>
          </c:marker>
          <c:cat>
            <c:numRef>
              <c:f>Hoja1!$A$2:$A$8</c:f>
              <c:numCache>
                <c:formatCode>General</c:formatCode>
                <c:ptCount val="7"/>
                <c:pt idx="0">
                  <c:v>2013</c:v>
                </c:pt>
                <c:pt idx="1">
                  <c:v>2014</c:v>
                </c:pt>
                <c:pt idx="2">
                  <c:v>2015</c:v>
                </c:pt>
                <c:pt idx="3">
                  <c:v>2016</c:v>
                </c:pt>
                <c:pt idx="4">
                  <c:v>2017</c:v>
                </c:pt>
                <c:pt idx="5">
                  <c:v>2018</c:v>
                </c:pt>
                <c:pt idx="6">
                  <c:v>2019</c:v>
                </c:pt>
              </c:numCache>
            </c:numRef>
          </c:cat>
          <c:val>
            <c:numRef>
              <c:f>Hoja1!$C$2:$C$8</c:f>
              <c:numCache>
                <c:formatCode>General</c:formatCode>
                <c:ptCount val="7"/>
                <c:pt idx="0">
                  <c:v>30.5</c:v>
                </c:pt>
                <c:pt idx="1">
                  <c:v>31.2</c:v>
                </c:pt>
                <c:pt idx="2">
                  <c:v>30.1</c:v>
                </c:pt>
                <c:pt idx="3">
                  <c:v>34.5</c:v>
                </c:pt>
                <c:pt idx="4">
                  <c:v>37.200000000000003</c:v>
                </c:pt>
                <c:pt idx="5">
                  <c:v>40.1</c:v>
                </c:pt>
                <c:pt idx="6">
                  <c:v>37.200000000000003</c:v>
                </c:pt>
              </c:numCache>
            </c:numRef>
          </c:val>
          <c:smooth val="0"/>
          <c:extLst>
            <c:ext xmlns:c16="http://schemas.microsoft.com/office/drawing/2014/chart" uri="{C3380CC4-5D6E-409C-BE32-E72D297353CC}">
              <c16:uniqueId val="{00000001-C6E6-FF4B-A51E-1C942CBAB9D0}"/>
            </c:ext>
          </c:extLst>
        </c:ser>
        <c:dLbls>
          <c:showLegendKey val="0"/>
          <c:showVal val="0"/>
          <c:showCatName val="0"/>
          <c:showSerName val="0"/>
          <c:showPercent val="0"/>
          <c:showBubbleSize val="0"/>
        </c:dLbls>
        <c:marker val="1"/>
        <c:smooth val="0"/>
        <c:axId val="-2125724936"/>
        <c:axId val="-2125726776"/>
      </c:lineChart>
      <c:catAx>
        <c:axId val="-2125705576"/>
        <c:scaling>
          <c:orientation val="minMax"/>
        </c:scaling>
        <c:delete val="0"/>
        <c:axPos val="b"/>
        <c:numFmt formatCode="General" sourceLinked="1"/>
        <c:majorTickMark val="out"/>
        <c:minorTickMark val="none"/>
        <c:tickLblPos val="nextTo"/>
        <c:txPr>
          <a:bodyPr/>
          <a:lstStyle/>
          <a:p>
            <a:pPr>
              <a:defRPr sz="1200"/>
            </a:pPr>
            <a:endParaRPr lang="es-ES"/>
          </a:p>
        </c:txPr>
        <c:crossAx val="-2125716504"/>
        <c:crosses val="autoZero"/>
        <c:auto val="1"/>
        <c:lblAlgn val="ctr"/>
        <c:lblOffset val="100"/>
        <c:noMultiLvlLbl val="0"/>
      </c:catAx>
      <c:valAx>
        <c:axId val="-2125716504"/>
        <c:scaling>
          <c:orientation val="minMax"/>
          <c:max val="1800"/>
        </c:scaling>
        <c:delete val="0"/>
        <c:axPos val="l"/>
        <c:title>
          <c:tx>
            <c:rich>
              <a:bodyPr/>
              <a:lstStyle/>
              <a:p>
                <a:pPr>
                  <a:defRPr sz="1200" b="0" i="0" u="none" strike="noStrike" baseline="0">
                    <a:solidFill>
                      <a:srgbClr val="000000"/>
                    </a:solidFill>
                    <a:latin typeface="Calisto MT"/>
                    <a:ea typeface="Calisto MT"/>
                    <a:cs typeface="Calisto MT"/>
                  </a:defRPr>
                </a:pPr>
                <a:r>
                  <a:rPr lang="es-ES" sz="1200"/>
                  <a:t>Número total de casos</a:t>
                </a:r>
              </a:p>
            </c:rich>
          </c:tx>
          <c:overlay val="0"/>
        </c:title>
        <c:numFmt formatCode="General" sourceLinked="1"/>
        <c:majorTickMark val="out"/>
        <c:minorTickMark val="none"/>
        <c:tickLblPos val="nextTo"/>
        <c:txPr>
          <a:bodyPr/>
          <a:lstStyle/>
          <a:p>
            <a:pPr>
              <a:defRPr lang="es-ES" sz="1200"/>
            </a:pPr>
            <a:endParaRPr lang="es-ES"/>
          </a:p>
        </c:txPr>
        <c:crossAx val="-2125705576"/>
        <c:crosses val="autoZero"/>
        <c:crossBetween val="between"/>
      </c:valAx>
      <c:catAx>
        <c:axId val="-2125724936"/>
        <c:scaling>
          <c:orientation val="minMax"/>
        </c:scaling>
        <c:delete val="1"/>
        <c:axPos val="b"/>
        <c:numFmt formatCode="General" sourceLinked="1"/>
        <c:majorTickMark val="out"/>
        <c:minorTickMark val="none"/>
        <c:tickLblPos val="nextTo"/>
        <c:crossAx val="-2125726776"/>
        <c:crosses val="autoZero"/>
        <c:auto val="1"/>
        <c:lblAlgn val="ctr"/>
        <c:lblOffset val="100"/>
        <c:noMultiLvlLbl val="0"/>
      </c:catAx>
      <c:valAx>
        <c:axId val="-2125726776"/>
        <c:scaling>
          <c:orientation val="minMax"/>
          <c:max val="100"/>
        </c:scaling>
        <c:delete val="0"/>
        <c:axPos val="r"/>
        <c:title>
          <c:tx>
            <c:rich>
              <a:bodyPr/>
              <a:lstStyle/>
              <a:p>
                <a:pPr>
                  <a:defRPr lang="es-ES" sz="1200" b="0"/>
                </a:pPr>
                <a:r>
                  <a:rPr lang="es-ES_tradnl" sz="1200" b="0"/>
                  <a:t>Porcentaje sobre el total</a:t>
                </a:r>
              </a:p>
            </c:rich>
          </c:tx>
          <c:layout>
            <c:manualLayout>
              <c:xMode val="edge"/>
              <c:yMode val="edge"/>
              <c:x val="0.92389683357595298"/>
              <c:y val="0.34741878513123986"/>
            </c:manualLayout>
          </c:layout>
          <c:overlay val="0"/>
        </c:title>
        <c:numFmt formatCode="0" sourceLinked="0"/>
        <c:majorTickMark val="out"/>
        <c:minorTickMark val="none"/>
        <c:tickLblPos val="nextTo"/>
        <c:txPr>
          <a:bodyPr/>
          <a:lstStyle/>
          <a:p>
            <a:pPr>
              <a:defRPr lang="es-ES" sz="1200"/>
            </a:pPr>
            <a:endParaRPr lang="es-ES"/>
          </a:p>
        </c:txPr>
        <c:crossAx val="-2125724936"/>
        <c:crosses val="max"/>
        <c:crossBetween val="between"/>
      </c:valAx>
      <c:spPr>
        <a:noFill/>
        <a:ln w="25400">
          <a:noFill/>
        </a:ln>
      </c:spPr>
    </c:plotArea>
    <c:legend>
      <c:legendPos val="r"/>
      <c:layout>
        <c:manualLayout>
          <c:xMode val="edge"/>
          <c:yMode val="edge"/>
          <c:x val="0.69290271935186198"/>
          <c:y val="0.68924942218043606"/>
          <c:w val="0.181087261352605"/>
          <c:h val="0.17571042425666999"/>
        </c:manualLayout>
      </c:layout>
      <c:overlay val="0"/>
      <c:txPr>
        <a:bodyPr/>
        <a:lstStyle/>
        <a:p>
          <a:pPr>
            <a:defRPr lang="es-ES" sz="1200"/>
          </a:pPr>
          <a:endParaRPr lang="es-ES"/>
        </a:p>
      </c:txPr>
    </c:legend>
    <c:plotVisOnly val="1"/>
    <c:dispBlanksAs val="gap"/>
    <c:showDLblsOverMax val="0"/>
  </c:chart>
  <c:txPr>
    <a:bodyPr/>
    <a:lstStyle/>
    <a:p>
      <a:pPr>
        <a:defRPr sz="1800"/>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7.3831815748182303E-2"/>
          <c:y val="3.6235850387252556E-2"/>
          <c:w val="0.88643630089886549"/>
          <c:h val="0.8677799793916956"/>
        </c:manualLayout>
      </c:layout>
      <c:lineChart>
        <c:grouping val="standard"/>
        <c:varyColors val="0"/>
        <c:ser>
          <c:idx val="0"/>
          <c:order val="0"/>
          <c:tx>
            <c:strRef>
              <c:f>Hoja1!$B$1</c:f>
              <c:strCache>
                <c:ptCount val="1"/>
                <c:pt idx="0">
                  <c:v>Africa norte</c:v>
                </c:pt>
              </c:strCache>
            </c:strRef>
          </c:tx>
          <c:spPr>
            <a:effectLst>
              <a:outerShdw blurRad="50800" dist="25400" dir="2700000">
                <a:srgbClr val="000000">
                  <a:alpha val="43000"/>
                </a:srgbClr>
              </a:outerShdw>
            </a:effectLst>
          </c:spPr>
          <c:marker>
            <c:symbol val="diamond"/>
            <c:size val="9"/>
            <c:spPr>
              <a:effectLst>
                <a:outerShdw blurRad="50800" dist="25400" dir="2700000">
                  <a:srgbClr val="000000">
                    <a:alpha val="43000"/>
                  </a:srgbClr>
                </a:outerShdw>
              </a:effectLst>
            </c:spPr>
          </c:marker>
          <c:cat>
            <c:numRef>
              <c:f>Hoja1!$A$2:$A$9</c:f>
              <c:numCache>
                <c:formatCode>General</c:formatCode>
                <c:ptCount val="8"/>
                <c:pt idx="0">
                  <c:v>2013</c:v>
                </c:pt>
                <c:pt idx="1">
                  <c:v>2014</c:v>
                </c:pt>
                <c:pt idx="2">
                  <c:v>2015</c:v>
                </c:pt>
                <c:pt idx="3">
                  <c:v>2016</c:v>
                </c:pt>
                <c:pt idx="4">
                  <c:v>2017</c:v>
                </c:pt>
                <c:pt idx="5">
                  <c:v>2018</c:v>
                </c:pt>
                <c:pt idx="6">
                  <c:v>2019</c:v>
                </c:pt>
                <c:pt idx="7">
                  <c:v>2020</c:v>
                </c:pt>
              </c:numCache>
            </c:numRef>
          </c:cat>
          <c:val>
            <c:numRef>
              <c:f>Hoja1!$B$2:$B$9</c:f>
              <c:numCache>
                <c:formatCode>0.0</c:formatCode>
                <c:ptCount val="8"/>
                <c:pt idx="0">
                  <c:v>1.2</c:v>
                </c:pt>
                <c:pt idx="1">
                  <c:v>1.3</c:v>
                </c:pt>
                <c:pt idx="2" formatCode="General">
                  <c:v>1.5</c:v>
                </c:pt>
                <c:pt idx="3" formatCode="General">
                  <c:v>1.7</c:v>
                </c:pt>
                <c:pt idx="4" formatCode="General">
                  <c:v>1.6</c:v>
                </c:pt>
                <c:pt idx="5" formatCode="General">
                  <c:v>1.6</c:v>
                </c:pt>
                <c:pt idx="6" formatCode="General">
                  <c:v>1.5</c:v>
                </c:pt>
                <c:pt idx="7" formatCode="General">
                  <c:v>1.6</c:v>
                </c:pt>
              </c:numCache>
            </c:numRef>
          </c:val>
          <c:smooth val="0"/>
          <c:extLst>
            <c:ext xmlns:c16="http://schemas.microsoft.com/office/drawing/2014/chart" uri="{C3380CC4-5D6E-409C-BE32-E72D297353CC}">
              <c16:uniqueId val="{00000000-583C-0D4B-B2B8-2F59EF87F358}"/>
            </c:ext>
          </c:extLst>
        </c:ser>
        <c:ser>
          <c:idx val="1"/>
          <c:order val="1"/>
          <c:tx>
            <c:strRef>
              <c:f>Hoja1!$C$1</c:f>
              <c:strCache>
                <c:ptCount val="1"/>
                <c:pt idx="0">
                  <c:v>Europa occidental</c:v>
                </c:pt>
              </c:strCache>
            </c:strRef>
          </c:tx>
          <c:spPr>
            <a:effectLst>
              <a:outerShdw blurRad="50800" dist="25400" dir="2700000">
                <a:srgbClr val="000000">
                  <a:alpha val="43000"/>
                </a:srgbClr>
              </a:outerShdw>
            </a:effectLst>
          </c:spPr>
          <c:marker>
            <c:symbol val="square"/>
            <c:size val="9"/>
            <c:spPr>
              <a:effectLst>
                <a:outerShdw blurRad="50800" dist="25400" dir="2700000">
                  <a:srgbClr val="000000">
                    <a:alpha val="43000"/>
                  </a:srgbClr>
                </a:outerShdw>
              </a:effectLst>
            </c:spPr>
          </c:marker>
          <c:cat>
            <c:numRef>
              <c:f>Hoja1!$A$2:$A$9</c:f>
              <c:numCache>
                <c:formatCode>General</c:formatCode>
                <c:ptCount val="8"/>
                <c:pt idx="0">
                  <c:v>2013</c:v>
                </c:pt>
                <c:pt idx="1">
                  <c:v>2014</c:v>
                </c:pt>
                <c:pt idx="2">
                  <c:v>2015</c:v>
                </c:pt>
                <c:pt idx="3">
                  <c:v>2016</c:v>
                </c:pt>
                <c:pt idx="4">
                  <c:v>2017</c:v>
                </c:pt>
                <c:pt idx="5">
                  <c:v>2018</c:v>
                </c:pt>
                <c:pt idx="6">
                  <c:v>2019</c:v>
                </c:pt>
                <c:pt idx="7">
                  <c:v>2020</c:v>
                </c:pt>
              </c:numCache>
            </c:numRef>
          </c:cat>
          <c:val>
            <c:numRef>
              <c:f>Hoja1!$C$2:$C$9</c:f>
              <c:numCache>
                <c:formatCode>0.0</c:formatCode>
                <c:ptCount val="8"/>
                <c:pt idx="0">
                  <c:v>4.0999999999999996</c:v>
                </c:pt>
                <c:pt idx="1">
                  <c:v>3.3</c:v>
                </c:pt>
                <c:pt idx="2" formatCode="General">
                  <c:v>3.1</c:v>
                </c:pt>
                <c:pt idx="3" formatCode="General">
                  <c:v>4.0999999999999996</c:v>
                </c:pt>
                <c:pt idx="4" formatCode="General">
                  <c:v>3.4</c:v>
                </c:pt>
                <c:pt idx="5" formatCode="General">
                  <c:v>3.6</c:v>
                </c:pt>
                <c:pt idx="6" formatCode="General">
                  <c:v>2.4</c:v>
                </c:pt>
                <c:pt idx="7" formatCode="General">
                  <c:v>2.7</c:v>
                </c:pt>
              </c:numCache>
            </c:numRef>
          </c:val>
          <c:smooth val="0"/>
          <c:extLst>
            <c:ext xmlns:c16="http://schemas.microsoft.com/office/drawing/2014/chart" uri="{C3380CC4-5D6E-409C-BE32-E72D297353CC}">
              <c16:uniqueId val="{00000001-583C-0D4B-B2B8-2F59EF87F358}"/>
            </c:ext>
          </c:extLst>
        </c:ser>
        <c:ser>
          <c:idx val="2"/>
          <c:order val="2"/>
          <c:tx>
            <c:strRef>
              <c:f>Hoja1!$D$1</c:f>
              <c:strCache>
                <c:ptCount val="1"/>
                <c:pt idx="0">
                  <c:v>Europa Central/este</c:v>
                </c:pt>
              </c:strCache>
            </c:strRef>
          </c:tx>
          <c:spPr>
            <a:effectLst>
              <a:outerShdw blurRad="50800" dist="25400" dir="2700000">
                <a:srgbClr val="000000">
                  <a:alpha val="43000"/>
                </a:srgbClr>
              </a:outerShdw>
            </a:effectLst>
          </c:spPr>
          <c:marker>
            <c:symbol val="triangle"/>
            <c:size val="9"/>
            <c:spPr>
              <a:effectLst>
                <a:outerShdw blurRad="50800" dist="25400" dir="2700000">
                  <a:srgbClr val="000000">
                    <a:alpha val="43000"/>
                  </a:srgbClr>
                </a:outerShdw>
              </a:effectLst>
            </c:spPr>
          </c:marker>
          <c:cat>
            <c:numRef>
              <c:f>Hoja1!$A$2:$A$9</c:f>
              <c:numCache>
                <c:formatCode>General</c:formatCode>
                <c:ptCount val="8"/>
                <c:pt idx="0">
                  <c:v>2013</c:v>
                </c:pt>
                <c:pt idx="1">
                  <c:v>2014</c:v>
                </c:pt>
                <c:pt idx="2">
                  <c:v>2015</c:v>
                </c:pt>
                <c:pt idx="3">
                  <c:v>2016</c:v>
                </c:pt>
                <c:pt idx="4">
                  <c:v>2017</c:v>
                </c:pt>
                <c:pt idx="5">
                  <c:v>2018</c:v>
                </c:pt>
                <c:pt idx="6">
                  <c:v>2019</c:v>
                </c:pt>
                <c:pt idx="7">
                  <c:v>2020</c:v>
                </c:pt>
              </c:numCache>
            </c:numRef>
          </c:cat>
          <c:val>
            <c:numRef>
              <c:f>Hoja1!$D$2:$D$9</c:f>
              <c:numCache>
                <c:formatCode>0.0</c:formatCode>
                <c:ptCount val="8"/>
                <c:pt idx="0">
                  <c:v>2.8</c:v>
                </c:pt>
                <c:pt idx="1">
                  <c:v>3.3</c:v>
                </c:pt>
                <c:pt idx="2" formatCode="General">
                  <c:v>3</c:v>
                </c:pt>
                <c:pt idx="3" formatCode="General">
                  <c:v>3.9</c:v>
                </c:pt>
                <c:pt idx="4" formatCode="General">
                  <c:v>3.5</c:v>
                </c:pt>
                <c:pt idx="5" formatCode="General">
                  <c:v>3.4</c:v>
                </c:pt>
                <c:pt idx="6" formatCode="General">
                  <c:v>2.7</c:v>
                </c:pt>
                <c:pt idx="7" formatCode="General">
                  <c:v>2.9</c:v>
                </c:pt>
              </c:numCache>
            </c:numRef>
          </c:val>
          <c:smooth val="0"/>
          <c:extLst>
            <c:ext xmlns:c16="http://schemas.microsoft.com/office/drawing/2014/chart" uri="{C3380CC4-5D6E-409C-BE32-E72D297353CC}">
              <c16:uniqueId val="{00000002-583C-0D4B-B2B8-2F59EF87F358}"/>
            </c:ext>
          </c:extLst>
        </c:ser>
        <c:ser>
          <c:idx val="3"/>
          <c:order val="3"/>
          <c:tx>
            <c:strRef>
              <c:f>Hoja1!$E$1</c:f>
              <c:strCache>
                <c:ptCount val="1"/>
                <c:pt idx="0">
                  <c:v>Latinoamerica</c:v>
                </c:pt>
              </c:strCache>
            </c:strRef>
          </c:tx>
          <c:spPr>
            <a:effectLst>
              <a:outerShdw blurRad="50800" dist="25400" dir="2700000">
                <a:srgbClr val="000000">
                  <a:alpha val="43000"/>
                </a:srgbClr>
              </a:outerShdw>
            </a:effectLst>
          </c:spPr>
          <c:marker>
            <c:symbol val="x"/>
            <c:size val="9"/>
            <c:spPr>
              <a:effectLst>
                <a:outerShdw blurRad="50800" dist="25400" dir="2700000">
                  <a:srgbClr val="000000">
                    <a:alpha val="43000"/>
                  </a:srgbClr>
                </a:outerShdw>
              </a:effectLst>
            </c:spPr>
          </c:marker>
          <c:cat>
            <c:numRef>
              <c:f>Hoja1!$A$2:$A$9</c:f>
              <c:numCache>
                <c:formatCode>General</c:formatCode>
                <c:ptCount val="8"/>
                <c:pt idx="0">
                  <c:v>2013</c:v>
                </c:pt>
                <c:pt idx="1">
                  <c:v>2014</c:v>
                </c:pt>
                <c:pt idx="2">
                  <c:v>2015</c:v>
                </c:pt>
                <c:pt idx="3">
                  <c:v>2016</c:v>
                </c:pt>
                <c:pt idx="4">
                  <c:v>2017</c:v>
                </c:pt>
                <c:pt idx="5">
                  <c:v>2018</c:v>
                </c:pt>
                <c:pt idx="6">
                  <c:v>2019</c:v>
                </c:pt>
                <c:pt idx="7">
                  <c:v>2020</c:v>
                </c:pt>
              </c:numCache>
            </c:numRef>
          </c:cat>
          <c:val>
            <c:numRef>
              <c:f>Hoja1!$E$2:$E$9</c:f>
              <c:numCache>
                <c:formatCode>0.0</c:formatCode>
                <c:ptCount val="8"/>
                <c:pt idx="0">
                  <c:v>16.600000000000001</c:v>
                </c:pt>
                <c:pt idx="1">
                  <c:v>16.899999999999999</c:v>
                </c:pt>
                <c:pt idx="2" formatCode="General">
                  <c:v>16.7</c:v>
                </c:pt>
                <c:pt idx="3" formatCode="General">
                  <c:v>18.399999999999999</c:v>
                </c:pt>
                <c:pt idx="4" formatCode="General">
                  <c:v>21.4</c:v>
                </c:pt>
                <c:pt idx="5" formatCode="General">
                  <c:v>24.7</c:v>
                </c:pt>
                <c:pt idx="6" formatCode="General">
                  <c:v>24.5</c:v>
                </c:pt>
                <c:pt idx="7" formatCode="General">
                  <c:v>22.4</c:v>
                </c:pt>
              </c:numCache>
            </c:numRef>
          </c:val>
          <c:smooth val="0"/>
          <c:extLst>
            <c:ext xmlns:c16="http://schemas.microsoft.com/office/drawing/2014/chart" uri="{C3380CC4-5D6E-409C-BE32-E72D297353CC}">
              <c16:uniqueId val="{00000003-583C-0D4B-B2B8-2F59EF87F358}"/>
            </c:ext>
          </c:extLst>
        </c:ser>
        <c:ser>
          <c:idx val="4"/>
          <c:order val="4"/>
          <c:tx>
            <c:strRef>
              <c:f>Hoja1!$F$1</c:f>
              <c:strCache>
                <c:ptCount val="1"/>
                <c:pt idx="0">
                  <c:v>Africa subsahariana</c:v>
                </c:pt>
              </c:strCache>
            </c:strRef>
          </c:tx>
          <c:spPr>
            <a:effectLst>
              <a:outerShdw blurRad="63500" dist="25400" dir="2700000">
                <a:srgbClr val="000000">
                  <a:alpha val="43000"/>
                </a:srgbClr>
              </a:outerShdw>
            </a:effectLst>
          </c:spPr>
          <c:marker>
            <c:symbol val="star"/>
            <c:size val="9"/>
            <c:spPr>
              <a:effectLst>
                <a:outerShdw blurRad="63500" dist="25400" dir="2700000">
                  <a:srgbClr val="000000">
                    <a:alpha val="43000"/>
                  </a:srgbClr>
                </a:outerShdw>
              </a:effectLst>
            </c:spPr>
          </c:marker>
          <c:cat>
            <c:numRef>
              <c:f>Hoja1!$A$2:$A$9</c:f>
              <c:numCache>
                <c:formatCode>General</c:formatCode>
                <c:ptCount val="8"/>
                <c:pt idx="0">
                  <c:v>2013</c:v>
                </c:pt>
                <c:pt idx="1">
                  <c:v>2014</c:v>
                </c:pt>
                <c:pt idx="2">
                  <c:v>2015</c:v>
                </c:pt>
                <c:pt idx="3">
                  <c:v>2016</c:v>
                </c:pt>
                <c:pt idx="4">
                  <c:v>2017</c:v>
                </c:pt>
                <c:pt idx="5">
                  <c:v>2018</c:v>
                </c:pt>
                <c:pt idx="6">
                  <c:v>2019</c:v>
                </c:pt>
                <c:pt idx="7">
                  <c:v>2020</c:v>
                </c:pt>
              </c:numCache>
            </c:numRef>
          </c:cat>
          <c:val>
            <c:numRef>
              <c:f>Hoja1!$F$2:$F$9</c:f>
              <c:numCache>
                <c:formatCode>General</c:formatCode>
                <c:ptCount val="8"/>
                <c:pt idx="0">
                  <c:v>5.2</c:v>
                </c:pt>
                <c:pt idx="1">
                  <c:v>5.4</c:v>
                </c:pt>
                <c:pt idx="2">
                  <c:v>5.4</c:v>
                </c:pt>
                <c:pt idx="3">
                  <c:v>5.8</c:v>
                </c:pt>
                <c:pt idx="4">
                  <c:v>6.5</c:v>
                </c:pt>
                <c:pt idx="5">
                  <c:v>6.5</c:v>
                </c:pt>
                <c:pt idx="6">
                  <c:v>5.4</c:v>
                </c:pt>
                <c:pt idx="7">
                  <c:v>3.7</c:v>
                </c:pt>
              </c:numCache>
            </c:numRef>
          </c:val>
          <c:smooth val="0"/>
          <c:extLst>
            <c:ext xmlns:c16="http://schemas.microsoft.com/office/drawing/2014/chart" uri="{C3380CC4-5D6E-409C-BE32-E72D297353CC}">
              <c16:uniqueId val="{00000004-583C-0D4B-B2B8-2F59EF87F358}"/>
            </c:ext>
          </c:extLst>
        </c:ser>
        <c:dLbls>
          <c:showLegendKey val="0"/>
          <c:showVal val="0"/>
          <c:showCatName val="0"/>
          <c:showSerName val="0"/>
          <c:showPercent val="0"/>
          <c:showBubbleSize val="0"/>
        </c:dLbls>
        <c:marker val="1"/>
        <c:smooth val="0"/>
        <c:axId val="-2125923464"/>
        <c:axId val="-2125938136"/>
      </c:lineChart>
      <c:catAx>
        <c:axId val="-2125923464"/>
        <c:scaling>
          <c:orientation val="minMax"/>
        </c:scaling>
        <c:delete val="0"/>
        <c:axPos val="b"/>
        <c:numFmt formatCode="General" sourceLinked="1"/>
        <c:majorTickMark val="out"/>
        <c:minorTickMark val="none"/>
        <c:tickLblPos val="nextTo"/>
        <c:txPr>
          <a:bodyPr/>
          <a:lstStyle/>
          <a:p>
            <a:pPr>
              <a:defRPr lang="es-ES" sz="1200"/>
            </a:pPr>
            <a:endParaRPr lang="es-ES"/>
          </a:p>
        </c:txPr>
        <c:crossAx val="-2125938136"/>
        <c:crosses val="autoZero"/>
        <c:auto val="1"/>
        <c:lblAlgn val="ctr"/>
        <c:lblOffset val="100"/>
        <c:noMultiLvlLbl val="0"/>
      </c:catAx>
      <c:valAx>
        <c:axId val="-2125938136"/>
        <c:scaling>
          <c:orientation val="minMax"/>
          <c:max val="25"/>
        </c:scaling>
        <c:delete val="0"/>
        <c:axPos val="l"/>
        <c:title>
          <c:tx>
            <c:rich>
              <a:bodyPr/>
              <a:lstStyle/>
              <a:p>
                <a:pPr>
                  <a:defRPr sz="1200" b="0" i="0" u="none" strike="noStrike" baseline="0">
                    <a:solidFill>
                      <a:srgbClr val="000000"/>
                    </a:solidFill>
                    <a:latin typeface="Calisto MT"/>
                    <a:ea typeface="Calisto MT"/>
                    <a:cs typeface="Calisto MT"/>
                  </a:defRPr>
                </a:pPr>
                <a:r>
                  <a:rPr lang="es-ES" sz="1200"/>
                  <a:t>Porcentaje sobre el total de nuevos VIH</a:t>
                </a:r>
              </a:p>
            </c:rich>
          </c:tx>
          <c:overlay val="0"/>
        </c:title>
        <c:numFmt formatCode="0" sourceLinked="0"/>
        <c:majorTickMark val="out"/>
        <c:minorTickMark val="none"/>
        <c:tickLblPos val="nextTo"/>
        <c:txPr>
          <a:bodyPr/>
          <a:lstStyle/>
          <a:p>
            <a:pPr>
              <a:defRPr lang="es-ES" sz="1050"/>
            </a:pPr>
            <a:endParaRPr lang="es-ES"/>
          </a:p>
        </c:txPr>
        <c:crossAx val="-2125923464"/>
        <c:crosses val="autoZero"/>
        <c:crossBetween val="between"/>
      </c:valAx>
      <c:spPr>
        <a:noFill/>
        <a:ln w="26518">
          <a:noFill/>
        </a:ln>
      </c:spPr>
    </c:plotArea>
    <c:legend>
      <c:legendPos val="r"/>
      <c:layout>
        <c:manualLayout>
          <c:xMode val="edge"/>
          <c:yMode val="edge"/>
          <c:x val="0.60538691499709119"/>
          <c:y val="0.28964657742348848"/>
          <c:w val="0.226331158720705"/>
          <c:h val="0.29370671656991498"/>
        </c:manualLayout>
      </c:layout>
      <c:overlay val="0"/>
      <c:txPr>
        <a:bodyPr/>
        <a:lstStyle/>
        <a:p>
          <a:pPr>
            <a:defRPr lang="es-ES" sz="1000"/>
          </a:pPr>
          <a:endParaRPr lang="es-ES"/>
        </a:p>
      </c:txPr>
    </c:legend>
    <c:plotVisOnly val="1"/>
    <c:dispBlanksAs val="gap"/>
    <c:showDLblsOverMax val="0"/>
  </c:chart>
  <c:txPr>
    <a:bodyPr/>
    <a:lstStyle/>
    <a:p>
      <a:pPr>
        <a:defRPr sz="1879" b="0"/>
      </a:pPr>
      <a:endParaRPr lang="es-E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02A40-CD9F-CE4C-912F-7B21AB17268E}" type="doc">
      <dgm:prSet loTypeId="urn:microsoft.com/office/officeart/2008/layout/VerticalCurvedList" loCatId="" qsTypeId="urn:microsoft.com/office/officeart/2005/8/quickstyle/simple1" qsCatId="simple" csTypeId="urn:microsoft.com/office/officeart/2005/8/colors/accent0_3" csCatId="mainScheme" phldr="1"/>
      <dgm:spPr/>
      <dgm:t>
        <a:bodyPr/>
        <a:lstStyle/>
        <a:p>
          <a:endParaRPr lang="es-ES"/>
        </a:p>
      </dgm:t>
    </dgm:pt>
    <dgm:pt modelId="{3EA4FEE3-8BC3-2D43-811E-3FC0DFD9E0CF}">
      <dgm:prSet phldrT="[Texto]"/>
      <dgm:spPr/>
      <dgm:t>
        <a:bodyPr/>
        <a:lstStyle/>
        <a:p>
          <a:r>
            <a:rPr lang="es-ES" dirty="0"/>
            <a:t>Impacto de los migrantes en el VIH</a:t>
          </a:r>
        </a:p>
      </dgm:t>
    </dgm:pt>
    <dgm:pt modelId="{18109B63-5F3D-8841-8550-9D8D01414D09}" type="parTrans" cxnId="{1D2D4160-8CE0-F54B-8CE8-1BD853DED089}">
      <dgm:prSet/>
      <dgm:spPr/>
      <dgm:t>
        <a:bodyPr/>
        <a:lstStyle/>
        <a:p>
          <a:endParaRPr lang="es-ES"/>
        </a:p>
      </dgm:t>
    </dgm:pt>
    <dgm:pt modelId="{EB69116B-D31E-EA40-9B44-07FFAFC9005B}" type="sibTrans" cxnId="{1D2D4160-8CE0-F54B-8CE8-1BD853DED089}">
      <dgm:prSet/>
      <dgm:spPr/>
      <dgm:t>
        <a:bodyPr/>
        <a:lstStyle/>
        <a:p>
          <a:endParaRPr lang="es-ES"/>
        </a:p>
      </dgm:t>
    </dgm:pt>
    <dgm:pt modelId="{7D8AF9AC-BF21-0441-9782-E0228093FA73}">
      <dgm:prSet phldrT="[Texto]"/>
      <dgm:spPr/>
      <dgm:t>
        <a:bodyPr/>
        <a:lstStyle/>
        <a:p>
          <a:r>
            <a:rPr lang="es-ES" dirty="0"/>
            <a:t>Condicionantes de la atención a los migrantes</a:t>
          </a:r>
        </a:p>
      </dgm:t>
    </dgm:pt>
    <dgm:pt modelId="{85FD5734-00C6-1741-B4CB-3DC68919464A}" type="parTrans" cxnId="{934FC964-8885-394E-B7B5-5A7DFD2F1BA3}">
      <dgm:prSet/>
      <dgm:spPr/>
      <dgm:t>
        <a:bodyPr/>
        <a:lstStyle/>
        <a:p>
          <a:endParaRPr lang="es-ES"/>
        </a:p>
      </dgm:t>
    </dgm:pt>
    <dgm:pt modelId="{7698078C-3A45-B242-B71E-31DD0856FB38}" type="sibTrans" cxnId="{934FC964-8885-394E-B7B5-5A7DFD2F1BA3}">
      <dgm:prSet/>
      <dgm:spPr/>
      <dgm:t>
        <a:bodyPr/>
        <a:lstStyle/>
        <a:p>
          <a:endParaRPr lang="es-ES"/>
        </a:p>
      </dgm:t>
    </dgm:pt>
    <dgm:pt modelId="{14E6C4B3-1DD4-9544-ABF3-2456EA39D61B}">
      <dgm:prSet/>
      <dgm:spPr/>
      <dgm:t>
        <a:bodyPr/>
        <a:lstStyle/>
        <a:p>
          <a:r>
            <a:rPr lang="es-ES" dirty="0"/>
            <a:t>Algunos datos sobre migraciones</a:t>
          </a:r>
        </a:p>
      </dgm:t>
    </dgm:pt>
    <dgm:pt modelId="{A45053A8-4B58-D645-BCFC-67537C01FB00}" type="parTrans" cxnId="{44ED4229-FCEC-674F-B0FC-D94C9C2C0407}">
      <dgm:prSet/>
      <dgm:spPr/>
      <dgm:t>
        <a:bodyPr/>
        <a:lstStyle/>
        <a:p>
          <a:endParaRPr lang="es-ES"/>
        </a:p>
      </dgm:t>
    </dgm:pt>
    <dgm:pt modelId="{EA3B9E1C-3F96-1F49-ABBF-623A5CF2AABB}" type="sibTrans" cxnId="{44ED4229-FCEC-674F-B0FC-D94C9C2C0407}">
      <dgm:prSet/>
      <dgm:spPr/>
      <dgm:t>
        <a:bodyPr/>
        <a:lstStyle/>
        <a:p>
          <a:endParaRPr lang="es-ES"/>
        </a:p>
      </dgm:t>
    </dgm:pt>
    <dgm:pt modelId="{5AD1D660-3ADD-3D42-94ED-2CB1C0CAA527}">
      <dgm:prSet/>
      <dgm:spPr/>
      <dgm:t>
        <a:bodyPr/>
        <a:lstStyle/>
        <a:p>
          <a:r>
            <a:rPr lang="es-ES" dirty="0"/>
            <a:t>Conclusiones</a:t>
          </a:r>
        </a:p>
      </dgm:t>
    </dgm:pt>
    <dgm:pt modelId="{7F8A5664-87F4-A048-8D79-9F25602A19A1}" type="parTrans" cxnId="{CA6B5A7E-0A7A-2D43-B47D-09EFD0056B73}">
      <dgm:prSet/>
      <dgm:spPr/>
      <dgm:t>
        <a:bodyPr/>
        <a:lstStyle/>
        <a:p>
          <a:endParaRPr lang="es-ES"/>
        </a:p>
      </dgm:t>
    </dgm:pt>
    <dgm:pt modelId="{DB90FCF9-D847-FA4E-97FA-0EBB1373F800}" type="sibTrans" cxnId="{CA6B5A7E-0A7A-2D43-B47D-09EFD0056B73}">
      <dgm:prSet/>
      <dgm:spPr/>
      <dgm:t>
        <a:bodyPr/>
        <a:lstStyle/>
        <a:p>
          <a:endParaRPr lang="es-ES"/>
        </a:p>
      </dgm:t>
    </dgm:pt>
    <dgm:pt modelId="{822F61E3-7E83-DA4D-89F3-81816D546027}">
      <dgm:prSet phldrT="[Texto]"/>
      <dgm:spPr/>
      <dgm:t>
        <a:bodyPr/>
        <a:lstStyle/>
        <a:p>
          <a:r>
            <a:rPr lang="es-ES" dirty="0"/>
            <a:t>¿El VIH nace o se hace?</a:t>
          </a:r>
        </a:p>
      </dgm:t>
    </dgm:pt>
    <dgm:pt modelId="{610D7448-6358-4046-8671-21C4DDF6DD59}" type="parTrans" cxnId="{DE2B609F-4DD6-4847-ABAB-955F3A929704}">
      <dgm:prSet/>
      <dgm:spPr/>
      <dgm:t>
        <a:bodyPr/>
        <a:lstStyle/>
        <a:p>
          <a:endParaRPr lang="es-ES"/>
        </a:p>
      </dgm:t>
    </dgm:pt>
    <dgm:pt modelId="{19FB18C0-6CFC-2C4A-92EA-67EC1036708F}" type="sibTrans" cxnId="{DE2B609F-4DD6-4847-ABAB-955F3A929704}">
      <dgm:prSet/>
      <dgm:spPr/>
      <dgm:t>
        <a:bodyPr/>
        <a:lstStyle/>
        <a:p>
          <a:endParaRPr lang="es-ES"/>
        </a:p>
      </dgm:t>
    </dgm:pt>
    <dgm:pt modelId="{46A80E71-1114-424C-8457-19552105931E}" type="pres">
      <dgm:prSet presAssocID="{3DF02A40-CD9F-CE4C-912F-7B21AB17268E}" presName="Name0" presStyleCnt="0">
        <dgm:presLayoutVars>
          <dgm:chMax val="7"/>
          <dgm:chPref val="7"/>
          <dgm:dir/>
        </dgm:presLayoutVars>
      </dgm:prSet>
      <dgm:spPr/>
    </dgm:pt>
    <dgm:pt modelId="{BDF61E82-49BC-CC45-BF3F-E7EBB3137389}" type="pres">
      <dgm:prSet presAssocID="{3DF02A40-CD9F-CE4C-912F-7B21AB17268E}" presName="Name1" presStyleCnt="0"/>
      <dgm:spPr/>
    </dgm:pt>
    <dgm:pt modelId="{5B5ED81E-CD68-8741-BF9B-07AFDD0E3BBE}" type="pres">
      <dgm:prSet presAssocID="{3DF02A40-CD9F-CE4C-912F-7B21AB17268E}" presName="cycle" presStyleCnt="0"/>
      <dgm:spPr/>
    </dgm:pt>
    <dgm:pt modelId="{6B5CC353-205D-2B4C-806E-8C2BEDDB4F0D}" type="pres">
      <dgm:prSet presAssocID="{3DF02A40-CD9F-CE4C-912F-7B21AB17268E}" presName="srcNode" presStyleLbl="node1" presStyleIdx="0" presStyleCnt="5"/>
      <dgm:spPr/>
    </dgm:pt>
    <dgm:pt modelId="{8F29F0C0-C7AF-F44E-9F13-B800070F7D7D}" type="pres">
      <dgm:prSet presAssocID="{3DF02A40-CD9F-CE4C-912F-7B21AB17268E}" presName="conn" presStyleLbl="parChTrans1D2" presStyleIdx="0" presStyleCnt="1"/>
      <dgm:spPr/>
    </dgm:pt>
    <dgm:pt modelId="{1D5966B4-0FEE-674D-8466-25D524AD4EF7}" type="pres">
      <dgm:prSet presAssocID="{3DF02A40-CD9F-CE4C-912F-7B21AB17268E}" presName="extraNode" presStyleLbl="node1" presStyleIdx="0" presStyleCnt="5"/>
      <dgm:spPr/>
    </dgm:pt>
    <dgm:pt modelId="{749A150C-AD93-894A-8B4E-F667628ED335}" type="pres">
      <dgm:prSet presAssocID="{3DF02A40-CD9F-CE4C-912F-7B21AB17268E}" presName="dstNode" presStyleLbl="node1" presStyleIdx="0" presStyleCnt="5"/>
      <dgm:spPr/>
    </dgm:pt>
    <dgm:pt modelId="{85DAC441-49D6-ED42-AB41-3F237528CB07}" type="pres">
      <dgm:prSet presAssocID="{14E6C4B3-1DD4-9544-ABF3-2456EA39D61B}" presName="text_1" presStyleLbl="node1" presStyleIdx="0" presStyleCnt="5">
        <dgm:presLayoutVars>
          <dgm:bulletEnabled val="1"/>
        </dgm:presLayoutVars>
      </dgm:prSet>
      <dgm:spPr/>
    </dgm:pt>
    <dgm:pt modelId="{A8892D4B-4649-7743-8444-53C46BBBE343}" type="pres">
      <dgm:prSet presAssocID="{14E6C4B3-1DD4-9544-ABF3-2456EA39D61B}" presName="accent_1" presStyleCnt="0"/>
      <dgm:spPr/>
    </dgm:pt>
    <dgm:pt modelId="{1B61D99B-A6A0-F042-A374-678164C52118}" type="pres">
      <dgm:prSet presAssocID="{14E6C4B3-1DD4-9544-ABF3-2456EA39D61B}" presName="accentRepeatNode" presStyleLbl="solidFgAcc1" presStyleIdx="0" presStyleCnt="5"/>
      <dgm:spPr/>
    </dgm:pt>
    <dgm:pt modelId="{29F90C82-CA09-8D40-969C-D5F04598C95C}" type="pres">
      <dgm:prSet presAssocID="{3EA4FEE3-8BC3-2D43-811E-3FC0DFD9E0CF}" presName="text_2" presStyleLbl="node1" presStyleIdx="1" presStyleCnt="5">
        <dgm:presLayoutVars>
          <dgm:bulletEnabled val="1"/>
        </dgm:presLayoutVars>
      </dgm:prSet>
      <dgm:spPr/>
    </dgm:pt>
    <dgm:pt modelId="{9690159F-A133-A94D-89B5-E09763D9526D}" type="pres">
      <dgm:prSet presAssocID="{3EA4FEE3-8BC3-2D43-811E-3FC0DFD9E0CF}" presName="accent_2" presStyleCnt="0"/>
      <dgm:spPr/>
    </dgm:pt>
    <dgm:pt modelId="{7F6EC1F3-EDCD-B748-8D41-CC2986758CA2}" type="pres">
      <dgm:prSet presAssocID="{3EA4FEE3-8BC3-2D43-811E-3FC0DFD9E0CF}" presName="accentRepeatNode" presStyleLbl="solidFgAcc1" presStyleIdx="1" presStyleCnt="5"/>
      <dgm:spPr/>
    </dgm:pt>
    <dgm:pt modelId="{2FC30E7A-E238-FC44-8287-6C634CF19B25}" type="pres">
      <dgm:prSet presAssocID="{822F61E3-7E83-DA4D-89F3-81816D546027}" presName="text_3" presStyleLbl="node1" presStyleIdx="2" presStyleCnt="5">
        <dgm:presLayoutVars>
          <dgm:bulletEnabled val="1"/>
        </dgm:presLayoutVars>
      </dgm:prSet>
      <dgm:spPr/>
    </dgm:pt>
    <dgm:pt modelId="{D1A941BA-75FF-D847-90A0-6EBBE112BEF4}" type="pres">
      <dgm:prSet presAssocID="{822F61E3-7E83-DA4D-89F3-81816D546027}" presName="accent_3" presStyleCnt="0"/>
      <dgm:spPr/>
    </dgm:pt>
    <dgm:pt modelId="{4A698723-465C-9047-B677-9BA94724006B}" type="pres">
      <dgm:prSet presAssocID="{822F61E3-7E83-DA4D-89F3-81816D546027}" presName="accentRepeatNode" presStyleLbl="solidFgAcc1" presStyleIdx="2" presStyleCnt="5"/>
      <dgm:spPr/>
    </dgm:pt>
    <dgm:pt modelId="{2F21A481-16CD-B343-9B5F-8F9086DA5C9F}" type="pres">
      <dgm:prSet presAssocID="{7D8AF9AC-BF21-0441-9782-E0228093FA73}" presName="text_4" presStyleLbl="node1" presStyleIdx="3" presStyleCnt="5">
        <dgm:presLayoutVars>
          <dgm:bulletEnabled val="1"/>
        </dgm:presLayoutVars>
      </dgm:prSet>
      <dgm:spPr/>
    </dgm:pt>
    <dgm:pt modelId="{45939CA9-309F-184A-8644-5823BC73FF86}" type="pres">
      <dgm:prSet presAssocID="{7D8AF9AC-BF21-0441-9782-E0228093FA73}" presName="accent_4" presStyleCnt="0"/>
      <dgm:spPr/>
    </dgm:pt>
    <dgm:pt modelId="{10D0CC83-77C9-C549-8715-8514D848647C}" type="pres">
      <dgm:prSet presAssocID="{7D8AF9AC-BF21-0441-9782-E0228093FA73}" presName="accentRepeatNode" presStyleLbl="solidFgAcc1" presStyleIdx="3" presStyleCnt="5"/>
      <dgm:spPr/>
    </dgm:pt>
    <dgm:pt modelId="{3D739CAF-1096-7242-9677-6993EE89B292}" type="pres">
      <dgm:prSet presAssocID="{5AD1D660-3ADD-3D42-94ED-2CB1C0CAA527}" presName="text_5" presStyleLbl="node1" presStyleIdx="4" presStyleCnt="5">
        <dgm:presLayoutVars>
          <dgm:bulletEnabled val="1"/>
        </dgm:presLayoutVars>
      </dgm:prSet>
      <dgm:spPr/>
    </dgm:pt>
    <dgm:pt modelId="{25B17A0C-E6BE-4E44-B675-FFC5A1CBA499}" type="pres">
      <dgm:prSet presAssocID="{5AD1D660-3ADD-3D42-94ED-2CB1C0CAA527}" presName="accent_5" presStyleCnt="0"/>
      <dgm:spPr/>
    </dgm:pt>
    <dgm:pt modelId="{4F1DE70F-852A-B14E-9C3C-A21E0F8F2E8D}" type="pres">
      <dgm:prSet presAssocID="{5AD1D660-3ADD-3D42-94ED-2CB1C0CAA527}" presName="accentRepeatNode" presStyleLbl="solidFgAcc1" presStyleIdx="4" presStyleCnt="5"/>
      <dgm:spPr/>
    </dgm:pt>
  </dgm:ptLst>
  <dgm:cxnLst>
    <dgm:cxn modelId="{15C4C30B-8525-6442-BC92-191C55B103DD}" type="presOf" srcId="{5AD1D660-3ADD-3D42-94ED-2CB1C0CAA527}" destId="{3D739CAF-1096-7242-9677-6993EE89B292}" srcOrd="0" destOrd="0" presId="urn:microsoft.com/office/officeart/2008/layout/VerticalCurvedList"/>
    <dgm:cxn modelId="{791B8917-0BCA-A741-BC22-A404DA4C5B8C}" type="presOf" srcId="{3DF02A40-CD9F-CE4C-912F-7B21AB17268E}" destId="{46A80E71-1114-424C-8457-19552105931E}" srcOrd="0" destOrd="0" presId="urn:microsoft.com/office/officeart/2008/layout/VerticalCurvedList"/>
    <dgm:cxn modelId="{44ED4229-FCEC-674F-B0FC-D94C9C2C0407}" srcId="{3DF02A40-CD9F-CE4C-912F-7B21AB17268E}" destId="{14E6C4B3-1DD4-9544-ABF3-2456EA39D61B}" srcOrd="0" destOrd="0" parTransId="{A45053A8-4B58-D645-BCFC-67537C01FB00}" sibTransId="{EA3B9E1C-3F96-1F49-ABBF-623A5CF2AABB}"/>
    <dgm:cxn modelId="{9D7F2840-7510-9742-8B10-4EA1917E8639}" type="presOf" srcId="{7D8AF9AC-BF21-0441-9782-E0228093FA73}" destId="{2F21A481-16CD-B343-9B5F-8F9086DA5C9F}" srcOrd="0" destOrd="0" presId="urn:microsoft.com/office/officeart/2008/layout/VerticalCurvedList"/>
    <dgm:cxn modelId="{C8163548-5627-374C-B00A-A9FD258A0FD1}" type="presOf" srcId="{3EA4FEE3-8BC3-2D43-811E-3FC0DFD9E0CF}" destId="{29F90C82-CA09-8D40-969C-D5F04598C95C}" srcOrd="0" destOrd="0" presId="urn:microsoft.com/office/officeart/2008/layout/VerticalCurvedList"/>
    <dgm:cxn modelId="{1D2D4160-8CE0-F54B-8CE8-1BD853DED089}" srcId="{3DF02A40-CD9F-CE4C-912F-7B21AB17268E}" destId="{3EA4FEE3-8BC3-2D43-811E-3FC0DFD9E0CF}" srcOrd="1" destOrd="0" parTransId="{18109B63-5F3D-8841-8550-9D8D01414D09}" sibTransId="{EB69116B-D31E-EA40-9B44-07FFAFC9005B}"/>
    <dgm:cxn modelId="{934FC964-8885-394E-B7B5-5A7DFD2F1BA3}" srcId="{3DF02A40-CD9F-CE4C-912F-7B21AB17268E}" destId="{7D8AF9AC-BF21-0441-9782-E0228093FA73}" srcOrd="3" destOrd="0" parTransId="{85FD5734-00C6-1741-B4CB-3DC68919464A}" sibTransId="{7698078C-3A45-B242-B71E-31DD0856FB38}"/>
    <dgm:cxn modelId="{CA6B5A7E-0A7A-2D43-B47D-09EFD0056B73}" srcId="{3DF02A40-CD9F-CE4C-912F-7B21AB17268E}" destId="{5AD1D660-3ADD-3D42-94ED-2CB1C0CAA527}" srcOrd="4" destOrd="0" parTransId="{7F8A5664-87F4-A048-8D79-9F25602A19A1}" sibTransId="{DB90FCF9-D847-FA4E-97FA-0EBB1373F800}"/>
    <dgm:cxn modelId="{708C7189-5A54-6C48-9CC5-B830A162CBE8}" type="presOf" srcId="{822F61E3-7E83-DA4D-89F3-81816D546027}" destId="{2FC30E7A-E238-FC44-8287-6C634CF19B25}" srcOrd="0" destOrd="0" presId="urn:microsoft.com/office/officeart/2008/layout/VerticalCurvedList"/>
    <dgm:cxn modelId="{DE2B609F-4DD6-4847-ABAB-955F3A929704}" srcId="{3DF02A40-CD9F-CE4C-912F-7B21AB17268E}" destId="{822F61E3-7E83-DA4D-89F3-81816D546027}" srcOrd="2" destOrd="0" parTransId="{610D7448-6358-4046-8671-21C4DDF6DD59}" sibTransId="{19FB18C0-6CFC-2C4A-92EA-67EC1036708F}"/>
    <dgm:cxn modelId="{7441E9D4-0A44-7547-AEAF-743A21B915A4}" type="presOf" srcId="{EA3B9E1C-3F96-1F49-ABBF-623A5CF2AABB}" destId="{8F29F0C0-C7AF-F44E-9F13-B800070F7D7D}" srcOrd="0" destOrd="0" presId="urn:microsoft.com/office/officeart/2008/layout/VerticalCurvedList"/>
    <dgm:cxn modelId="{70F9E5EB-3443-F34E-8232-D955A3573FAA}" type="presOf" srcId="{14E6C4B3-1DD4-9544-ABF3-2456EA39D61B}" destId="{85DAC441-49D6-ED42-AB41-3F237528CB07}" srcOrd="0" destOrd="0" presId="urn:microsoft.com/office/officeart/2008/layout/VerticalCurvedList"/>
    <dgm:cxn modelId="{2DD33166-463D-2141-A670-243A24C52000}" type="presParOf" srcId="{46A80E71-1114-424C-8457-19552105931E}" destId="{BDF61E82-49BC-CC45-BF3F-E7EBB3137389}" srcOrd="0" destOrd="0" presId="urn:microsoft.com/office/officeart/2008/layout/VerticalCurvedList"/>
    <dgm:cxn modelId="{BBFCE763-D087-434A-A3BA-676E081EF521}" type="presParOf" srcId="{BDF61E82-49BC-CC45-BF3F-E7EBB3137389}" destId="{5B5ED81E-CD68-8741-BF9B-07AFDD0E3BBE}" srcOrd="0" destOrd="0" presId="urn:microsoft.com/office/officeart/2008/layout/VerticalCurvedList"/>
    <dgm:cxn modelId="{384450FA-0953-7D42-8231-EDF63B7C52F2}" type="presParOf" srcId="{5B5ED81E-CD68-8741-BF9B-07AFDD0E3BBE}" destId="{6B5CC353-205D-2B4C-806E-8C2BEDDB4F0D}" srcOrd="0" destOrd="0" presId="urn:microsoft.com/office/officeart/2008/layout/VerticalCurvedList"/>
    <dgm:cxn modelId="{F0C4C792-4818-9547-A948-8D2C5FC8573A}" type="presParOf" srcId="{5B5ED81E-CD68-8741-BF9B-07AFDD0E3BBE}" destId="{8F29F0C0-C7AF-F44E-9F13-B800070F7D7D}" srcOrd="1" destOrd="0" presId="urn:microsoft.com/office/officeart/2008/layout/VerticalCurvedList"/>
    <dgm:cxn modelId="{8F21BE33-DBC5-6042-99EE-4989AD519C3F}" type="presParOf" srcId="{5B5ED81E-CD68-8741-BF9B-07AFDD0E3BBE}" destId="{1D5966B4-0FEE-674D-8466-25D524AD4EF7}" srcOrd="2" destOrd="0" presId="urn:microsoft.com/office/officeart/2008/layout/VerticalCurvedList"/>
    <dgm:cxn modelId="{B5E1754A-AB13-0B48-A48D-8C1089C78D95}" type="presParOf" srcId="{5B5ED81E-CD68-8741-BF9B-07AFDD0E3BBE}" destId="{749A150C-AD93-894A-8B4E-F667628ED335}" srcOrd="3" destOrd="0" presId="urn:microsoft.com/office/officeart/2008/layout/VerticalCurvedList"/>
    <dgm:cxn modelId="{16FB62A7-51DA-D849-9AC7-30E18B6E2FD7}" type="presParOf" srcId="{BDF61E82-49BC-CC45-BF3F-E7EBB3137389}" destId="{85DAC441-49D6-ED42-AB41-3F237528CB07}" srcOrd="1" destOrd="0" presId="urn:microsoft.com/office/officeart/2008/layout/VerticalCurvedList"/>
    <dgm:cxn modelId="{C6F99D08-74C0-F84A-9A53-7ABEF2929CA4}" type="presParOf" srcId="{BDF61E82-49BC-CC45-BF3F-E7EBB3137389}" destId="{A8892D4B-4649-7743-8444-53C46BBBE343}" srcOrd="2" destOrd="0" presId="urn:microsoft.com/office/officeart/2008/layout/VerticalCurvedList"/>
    <dgm:cxn modelId="{EF09262C-AF65-7341-8F2A-B21356274318}" type="presParOf" srcId="{A8892D4B-4649-7743-8444-53C46BBBE343}" destId="{1B61D99B-A6A0-F042-A374-678164C52118}" srcOrd="0" destOrd="0" presId="urn:microsoft.com/office/officeart/2008/layout/VerticalCurvedList"/>
    <dgm:cxn modelId="{EC1F5371-3254-9348-A43F-9EC9085BCB0F}" type="presParOf" srcId="{BDF61E82-49BC-CC45-BF3F-E7EBB3137389}" destId="{29F90C82-CA09-8D40-969C-D5F04598C95C}" srcOrd="3" destOrd="0" presId="urn:microsoft.com/office/officeart/2008/layout/VerticalCurvedList"/>
    <dgm:cxn modelId="{C3064140-D73A-6040-B448-6C9F719AA7BD}" type="presParOf" srcId="{BDF61E82-49BC-CC45-BF3F-E7EBB3137389}" destId="{9690159F-A133-A94D-89B5-E09763D9526D}" srcOrd="4" destOrd="0" presId="urn:microsoft.com/office/officeart/2008/layout/VerticalCurvedList"/>
    <dgm:cxn modelId="{62DA600E-9B31-BA40-9B1D-B51F90F34F9F}" type="presParOf" srcId="{9690159F-A133-A94D-89B5-E09763D9526D}" destId="{7F6EC1F3-EDCD-B748-8D41-CC2986758CA2}" srcOrd="0" destOrd="0" presId="urn:microsoft.com/office/officeart/2008/layout/VerticalCurvedList"/>
    <dgm:cxn modelId="{D2F34EA0-44CC-674D-A318-B44D094D7F8C}" type="presParOf" srcId="{BDF61E82-49BC-CC45-BF3F-E7EBB3137389}" destId="{2FC30E7A-E238-FC44-8287-6C634CF19B25}" srcOrd="5" destOrd="0" presId="urn:microsoft.com/office/officeart/2008/layout/VerticalCurvedList"/>
    <dgm:cxn modelId="{54E27FA8-E935-B04D-B1D4-8B3AC4060B2D}" type="presParOf" srcId="{BDF61E82-49BC-CC45-BF3F-E7EBB3137389}" destId="{D1A941BA-75FF-D847-90A0-6EBBE112BEF4}" srcOrd="6" destOrd="0" presId="urn:microsoft.com/office/officeart/2008/layout/VerticalCurvedList"/>
    <dgm:cxn modelId="{10E4AB1D-1F8E-3D49-8D82-06D2AF930DF2}" type="presParOf" srcId="{D1A941BA-75FF-D847-90A0-6EBBE112BEF4}" destId="{4A698723-465C-9047-B677-9BA94724006B}" srcOrd="0" destOrd="0" presId="urn:microsoft.com/office/officeart/2008/layout/VerticalCurvedList"/>
    <dgm:cxn modelId="{A532E1B0-BE9E-A24D-BF6B-5C8408CE84B5}" type="presParOf" srcId="{BDF61E82-49BC-CC45-BF3F-E7EBB3137389}" destId="{2F21A481-16CD-B343-9B5F-8F9086DA5C9F}" srcOrd="7" destOrd="0" presId="urn:microsoft.com/office/officeart/2008/layout/VerticalCurvedList"/>
    <dgm:cxn modelId="{FF474A1A-A442-7C48-888B-02C48A6D8FBC}" type="presParOf" srcId="{BDF61E82-49BC-CC45-BF3F-E7EBB3137389}" destId="{45939CA9-309F-184A-8644-5823BC73FF86}" srcOrd="8" destOrd="0" presId="urn:microsoft.com/office/officeart/2008/layout/VerticalCurvedList"/>
    <dgm:cxn modelId="{9EA8E82B-B8AF-574F-9FCF-5BBEA49FC831}" type="presParOf" srcId="{45939CA9-309F-184A-8644-5823BC73FF86}" destId="{10D0CC83-77C9-C549-8715-8514D848647C}" srcOrd="0" destOrd="0" presId="urn:microsoft.com/office/officeart/2008/layout/VerticalCurvedList"/>
    <dgm:cxn modelId="{9F9BE65B-31ED-BA41-A0DA-91FBE5F1D275}" type="presParOf" srcId="{BDF61E82-49BC-CC45-BF3F-E7EBB3137389}" destId="{3D739CAF-1096-7242-9677-6993EE89B292}" srcOrd="9" destOrd="0" presId="urn:microsoft.com/office/officeart/2008/layout/VerticalCurvedList"/>
    <dgm:cxn modelId="{A4F37C89-4CC7-6F4C-BE1A-733E27E26CC4}" type="presParOf" srcId="{BDF61E82-49BC-CC45-BF3F-E7EBB3137389}" destId="{25B17A0C-E6BE-4E44-B675-FFC5A1CBA499}" srcOrd="10" destOrd="0" presId="urn:microsoft.com/office/officeart/2008/layout/VerticalCurvedList"/>
    <dgm:cxn modelId="{AF4A5011-B767-BF4C-B08A-0C0A83A9BF6B}" type="presParOf" srcId="{25B17A0C-E6BE-4E44-B675-FFC5A1CBA499}" destId="{4F1DE70F-852A-B14E-9C3C-A21E0F8F2E8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39490E-F54D-CF46-8668-B03D51D18CD5}" type="doc">
      <dgm:prSet loTypeId="urn:microsoft.com/office/officeart/2005/8/layout/radial4" loCatId="" qsTypeId="urn:microsoft.com/office/officeart/2005/8/quickstyle/3D6" qsCatId="3D" csTypeId="urn:microsoft.com/office/officeart/2005/8/colors/accent1_2" csCatId="accent1" phldr="1"/>
      <dgm:spPr/>
      <dgm:t>
        <a:bodyPr/>
        <a:lstStyle/>
        <a:p>
          <a:endParaRPr lang="es-ES"/>
        </a:p>
      </dgm:t>
    </dgm:pt>
    <dgm:pt modelId="{407BF4A6-5DC2-F64E-8371-5BDDBA6F634E}">
      <dgm:prSet phldrT="[Texto]"/>
      <dgm:spPr/>
      <dgm:t>
        <a:bodyPr/>
        <a:lstStyle/>
        <a:p>
          <a:pPr marL="0" algn="ctr">
            <a:lnSpc>
              <a:spcPct val="120000"/>
            </a:lnSpc>
            <a:spcBef>
              <a:spcPts val="2400"/>
            </a:spcBef>
            <a:spcAft>
              <a:spcPts val="1482"/>
            </a:spcAft>
          </a:pPr>
          <a:r>
            <a:rPr lang="es-ES" b="1" i="0" dirty="0"/>
            <a:t>VIH=Muerte  Individual y Social</a:t>
          </a:r>
        </a:p>
      </dgm:t>
    </dgm:pt>
    <dgm:pt modelId="{9F22A593-93D4-4546-99B2-5AEFD8286F16}" type="parTrans" cxnId="{A897BB58-F25A-B84E-A39A-661C2297146D}">
      <dgm:prSet/>
      <dgm:spPr/>
      <dgm:t>
        <a:bodyPr/>
        <a:lstStyle/>
        <a:p>
          <a:endParaRPr lang="es-ES"/>
        </a:p>
      </dgm:t>
    </dgm:pt>
    <dgm:pt modelId="{DB176911-C595-8C41-AE3B-FE95CD46EE9B}" type="sibTrans" cxnId="{A897BB58-F25A-B84E-A39A-661C2297146D}">
      <dgm:prSet/>
      <dgm:spPr/>
      <dgm:t>
        <a:bodyPr/>
        <a:lstStyle/>
        <a:p>
          <a:endParaRPr lang="es-ES"/>
        </a:p>
      </dgm:t>
    </dgm:pt>
    <dgm:pt modelId="{8EBFB31B-942A-F141-A7CA-A13DAF2FECD6}">
      <dgm:prSet phldrT="[Texto]" custT="1"/>
      <dgm:spPr/>
      <dgm:t>
        <a:bodyPr/>
        <a:lstStyle/>
        <a:p>
          <a:r>
            <a:rPr lang="es-ES" sz="1800" b="1" i="0" dirty="0"/>
            <a:t>Estigma</a:t>
          </a:r>
        </a:p>
      </dgm:t>
    </dgm:pt>
    <dgm:pt modelId="{A9CF0039-4B59-034D-9606-8C328CD7699B}" type="parTrans" cxnId="{793A826B-9CD0-3B46-A378-83710B7AAC40}">
      <dgm:prSet/>
      <dgm:spPr/>
      <dgm:t>
        <a:bodyPr/>
        <a:lstStyle/>
        <a:p>
          <a:endParaRPr lang="es-ES"/>
        </a:p>
      </dgm:t>
    </dgm:pt>
    <dgm:pt modelId="{0625E43C-1D7E-C147-82F5-E72CB1101511}" type="sibTrans" cxnId="{793A826B-9CD0-3B46-A378-83710B7AAC40}">
      <dgm:prSet/>
      <dgm:spPr/>
      <dgm:t>
        <a:bodyPr/>
        <a:lstStyle/>
        <a:p>
          <a:endParaRPr lang="es-ES"/>
        </a:p>
      </dgm:t>
    </dgm:pt>
    <dgm:pt modelId="{52888EFB-1A77-1A47-962C-7CEC2E735C9D}">
      <dgm:prSet phldrT="[Texto]"/>
      <dgm:spPr/>
      <dgm:t>
        <a:bodyPr/>
        <a:lstStyle/>
        <a:p>
          <a:r>
            <a:rPr lang="es-ES" b="1" i="0" dirty="0"/>
            <a:t>Sospecha</a:t>
          </a:r>
        </a:p>
      </dgm:t>
    </dgm:pt>
    <dgm:pt modelId="{7AFA70B1-ADB8-7143-80DD-420736C4A15A}" type="parTrans" cxnId="{FD16A92B-3959-564E-9D46-172B5688E24F}">
      <dgm:prSet/>
      <dgm:spPr/>
      <dgm:t>
        <a:bodyPr/>
        <a:lstStyle/>
        <a:p>
          <a:endParaRPr lang="es-ES"/>
        </a:p>
      </dgm:t>
    </dgm:pt>
    <dgm:pt modelId="{72AE5395-2F31-334B-B3A7-2922EA175A74}" type="sibTrans" cxnId="{FD16A92B-3959-564E-9D46-172B5688E24F}">
      <dgm:prSet/>
      <dgm:spPr/>
      <dgm:t>
        <a:bodyPr/>
        <a:lstStyle/>
        <a:p>
          <a:endParaRPr lang="es-ES"/>
        </a:p>
      </dgm:t>
    </dgm:pt>
    <dgm:pt modelId="{038D2477-5345-1245-9D9A-06D165D32262}">
      <dgm:prSet custT="1"/>
      <dgm:spPr/>
      <dgm:t>
        <a:bodyPr lIns="0" rIns="0" bIns="72000"/>
        <a:lstStyle/>
        <a:p>
          <a:pPr marL="36000">
            <a:lnSpc>
              <a:spcPct val="150000"/>
            </a:lnSpc>
            <a:spcBef>
              <a:spcPts val="1200"/>
            </a:spcBef>
            <a:spcAft>
              <a:spcPts val="0"/>
            </a:spcAft>
          </a:pPr>
          <a:r>
            <a:rPr lang="es-ES" sz="1400" b="1" i="0" dirty="0"/>
            <a:t>Desinformación</a:t>
          </a:r>
        </a:p>
      </dgm:t>
    </dgm:pt>
    <dgm:pt modelId="{5D5DA224-3FFA-794B-8EF4-5E0FCF83B682}" type="parTrans" cxnId="{F1C0DCD9-B207-BA45-B50D-FD768BA882EE}">
      <dgm:prSet/>
      <dgm:spPr/>
      <dgm:t>
        <a:bodyPr/>
        <a:lstStyle/>
        <a:p>
          <a:endParaRPr lang="es-ES"/>
        </a:p>
      </dgm:t>
    </dgm:pt>
    <dgm:pt modelId="{02423D48-987E-BD49-B6CC-0624A30F4FB3}" type="sibTrans" cxnId="{F1C0DCD9-B207-BA45-B50D-FD768BA882EE}">
      <dgm:prSet/>
      <dgm:spPr/>
      <dgm:t>
        <a:bodyPr/>
        <a:lstStyle/>
        <a:p>
          <a:endParaRPr lang="es-ES"/>
        </a:p>
      </dgm:t>
    </dgm:pt>
    <dgm:pt modelId="{FD24993F-E43A-CF48-9070-0B7DD609FED4}">
      <dgm:prSet phldrT="[Texto]"/>
      <dgm:spPr/>
      <dgm:t>
        <a:bodyPr/>
        <a:lstStyle/>
        <a:p>
          <a:r>
            <a:rPr lang="es-ES" b="1" i="0" dirty="0"/>
            <a:t>Culpa</a:t>
          </a:r>
        </a:p>
      </dgm:t>
    </dgm:pt>
    <dgm:pt modelId="{8391E0CB-0934-8947-8B23-3E2859BE44A6}" type="parTrans" cxnId="{C723EC27-3C02-2744-94E0-FE42D31A32A3}">
      <dgm:prSet/>
      <dgm:spPr/>
      <dgm:t>
        <a:bodyPr/>
        <a:lstStyle/>
        <a:p>
          <a:endParaRPr lang="es-ES"/>
        </a:p>
      </dgm:t>
    </dgm:pt>
    <dgm:pt modelId="{145DF8F7-A391-0A4A-A7CC-4273E5AC5F83}" type="sibTrans" cxnId="{C723EC27-3C02-2744-94E0-FE42D31A32A3}">
      <dgm:prSet/>
      <dgm:spPr/>
      <dgm:t>
        <a:bodyPr/>
        <a:lstStyle/>
        <a:p>
          <a:endParaRPr lang="es-ES"/>
        </a:p>
      </dgm:t>
    </dgm:pt>
    <dgm:pt modelId="{1D1D4D44-9257-9443-AA07-95644C455B1A}">
      <dgm:prSet/>
      <dgm:spPr/>
      <dgm:t>
        <a:bodyPr/>
        <a:lstStyle/>
        <a:p>
          <a:r>
            <a:rPr lang="es-ES" b="1" i="0" dirty="0"/>
            <a:t>TAR</a:t>
          </a:r>
          <a:r>
            <a:rPr lang="es-ES" dirty="0"/>
            <a:t> </a:t>
          </a:r>
          <a:r>
            <a:rPr lang="es-ES" b="1" i="0" dirty="0"/>
            <a:t>no curativo</a:t>
          </a:r>
        </a:p>
      </dgm:t>
    </dgm:pt>
    <dgm:pt modelId="{A9FCC2A6-4020-2144-BEAA-19E138F0BFB9}" type="parTrans" cxnId="{C8612EA7-EE9D-4B4D-8A5D-8C08D94230F7}">
      <dgm:prSet/>
      <dgm:spPr/>
      <dgm:t>
        <a:bodyPr/>
        <a:lstStyle/>
        <a:p>
          <a:endParaRPr lang="es-ES"/>
        </a:p>
      </dgm:t>
    </dgm:pt>
    <dgm:pt modelId="{9D5253EE-A09D-B146-98E0-77EEE83E1DDA}" type="sibTrans" cxnId="{C8612EA7-EE9D-4B4D-8A5D-8C08D94230F7}">
      <dgm:prSet/>
      <dgm:spPr/>
      <dgm:t>
        <a:bodyPr/>
        <a:lstStyle/>
        <a:p>
          <a:endParaRPr lang="es-ES"/>
        </a:p>
      </dgm:t>
    </dgm:pt>
    <dgm:pt modelId="{4E9ACEA6-1FD8-6D41-9A6B-523CB7AE4D6D}">
      <dgm:prSet/>
      <dgm:spPr/>
      <dgm:t>
        <a:bodyPr/>
        <a:lstStyle/>
        <a:p>
          <a:r>
            <a:rPr lang="es-ES" b="1" i="0" dirty="0"/>
            <a:t>Problemas</a:t>
          </a:r>
          <a:r>
            <a:rPr lang="es-ES" dirty="0"/>
            <a:t> </a:t>
          </a:r>
          <a:r>
            <a:rPr lang="es-ES" b="1" i="0" dirty="0"/>
            <a:t>legales</a:t>
          </a:r>
        </a:p>
      </dgm:t>
    </dgm:pt>
    <dgm:pt modelId="{465390DD-64EC-4D4F-8457-361E7B8BC504}" type="parTrans" cxnId="{FDE8FBA4-ABB8-CB4D-A8E8-7F77EBC461AE}">
      <dgm:prSet/>
      <dgm:spPr/>
      <dgm:t>
        <a:bodyPr/>
        <a:lstStyle/>
        <a:p>
          <a:endParaRPr lang="es-ES"/>
        </a:p>
      </dgm:t>
    </dgm:pt>
    <dgm:pt modelId="{5343149B-5E90-014D-8E0F-443774608780}" type="sibTrans" cxnId="{FDE8FBA4-ABB8-CB4D-A8E8-7F77EBC461AE}">
      <dgm:prSet/>
      <dgm:spPr/>
      <dgm:t>
        <a:bodyPr/>
        <a:lstStyle/>
        <a:p>
          <a:endParaRPr lang="es-ES"/>
        </a:p>
      </dgm:t>
    </dgm:pt>
    <dgm:pt modelId="{A67923DF-5133-D944-869D-BE713C18701B}" type="pres">
      <dgm:prSet presAssocID="{D739490E-F54D-CF46-8668-B03D51D18CD5}" presName="cycle" presStyleCnt="0">
        <dgm:presLayoutVars>
          <dgm:chMax val="1"/>
          <dgm:dir/>
          <dgm:animLvl val="ctr"/>
          <dgm:resizeHandles val="exact"/>
        </dgm:presLayoutVars>
      </dgm:prSet>
      <dgm:spPr/>
    </dgm:pt>
    <dgm:pt modelId="{A0CE15A0-037B-EB40-9C19-37A03F42AE65}" type="pres">
      <dgm:prSet presAssocID="{407BF4A6-5DC2-F64E-8371-5BDDBA6F634E}" presName="centerShape" presStyleLbl="node0" presStyleIdx="0" presStyleCnt="1" custLinFactNeighborY="-333"/>
      <dgm:spPr/>
    </dgm:pt>
    <dgm:pt modelId="{AFB39571-315D-1E42-AA6D-F3DB07F73B50}" type="pres">
      <dgm:prSet presAssocID="{A9CF0039-4B59-034D-9606-8C328CD7699B}" presName="parTrans" presStyleLbl="bgSibTrans2D1" presStyleIdx="0" presStyleCnt="6"/>
      <dgm:spPr/>
    </dgm:pt>
    <dgm:pt modelId="{050BD113-9502-1746-855E-C211325DBCA5}" type="pres">
      <dgm:prSet presAssocID="{8EBFB31B-942A-F141-A7CA-A13DAF2FECD6}" presName="node" presStyleLbl="node1" presStyleIdx="0" presStyleCnt="6">
        <dgm:presLayoutVars>
          <dgm:bulletEnabled val="1"/>
        </dgm:presLayoutVars>
      </dgm:prSet>
      <dgm:spPr/>
    </dgm:pt>
    <dgm:pt modelId="{CDE5331C-092C-2841-B3F2-319A8040F5E5}" type="pres">
      <dgm:prSet presAssocID="{7AFA70B1-ADB8-7143-80DD-420736C4A15A}" presName="parTrans" presStyleLbl="bgSibTrans2D1" presStyleIdx="1" presStyleCnt="6"/>
      <dgm:spPr/>
    </dgm:pt>
    <dgm:pt modelId="{CDFBCCC2-6199-AE4D-AA9C-CB19135D0C6D}" type="pres">
      <dgm:prSet presAssocID="{52888EFB-1A77-1A47-962C-7CEC2E735C9D}" presName="node" presStyleLbl="node1" presStyleIdx="1" presStyleCnt="6" custRadScaleRad="101288" custRadScaleInc="-214">
        <dgm:presLayoutVars>
          <dgm:bulletEnabled val="1"/>
        </dgm:presLayoutVars>
      </dgm:prSet>
      <dgm:spPr/>
    </dgm:pt>
    <dgm:pt modelId="{10B80B20-82E6-3544-8BCA-91C48736A138}" type="pres">
      <dgm:prSet presAssocID="{8391E0CB-0934-8947-8B23-3E2859BE44A6}" presName="parTrans" presStyleLbl="bgSibTrans2D1" presStyleIdx="2" presStyleCnt="6"/>
      <dgm:spPr/>
    </dgm:pt>
    <dgm:pt modelId="{D27991C2-BB8F-3044-AF97-35E3A6E58E8D}" type="pres">
      <dgm:prSet presAssocID="{FD24993F-E43A-CF48-9070-0B7DD609FED4}" presName="node" presStyleLbl="node1" presStyleIdx="2" presStyleCnt="6">
        <dgm:presLayoutVars>
          <dgm:bulletEnabled val="1"/>
        </dgm:presLayoutVars>
      </dgm:prSet>
      <dgm:spPr/>
    </dgm:pt>
    <dgm:pt modelId="{054A650F-141E-EF46-B1A4-81820C4FD5E9}" type="pres">
      <dgm:prSet presAssocID="{5D5DA224-3FFA-794B-8EF4-5E0FCF83B682}" presName="parTrans" presStyleLbl="bgSibTrans2D1" presStyleIdx="3" presStyleCnt="6"/>
      <dgm:spPr/>
    </dgm:pt>
    <dgm:pt modelId="{658A1BCE-966A-8547-A83D-3D89DC88EBF5}" type="pres">
      <dgm:prSet presAssocID="{038D2477-5345-1245-9D9A-06D165D32262}" presName="node" presStyleLbl="node1" presStyleIdx="3" presStyleCnt="6">
        <dgm:presLayoutVars>
          <dgm:bulletEnabled val="1"/>
        </dgm:presLayoutVars>
      </dgm:prSet>
      <dgm:spPr/>
    </dgm:pt>
    <dgm:pt modelId="{1578BD92-76D8-EF40-8AAD-8E7ECE3903DE}" type="pres">
      <dgm:prSet presAssocID="{A9FCC2A6-4020-2144-BEAA-19E138F0BFB9}" presName="parTrans" presStyleLbl="bgSibTrans2D1" presStyleIdx="4" presStyleCnt="6"/>
      <dgm:spPr/>
    </dgm:pt>
    <dgm:pt modelId="{DE52BB26-3319-264B-BA64-0835FD28AC99}" type="pres">
      <dgm:prSet presAssocID="{1D1D4D44-9257-9443-AA07-95644C455B1A}" presName="node" presStyleLbl="node1" presStyleIdx="4" presStyleCnt="6" custRadScaleRad="99547" custRadScaleInc="-1689">
        <dgm:presLayoutVars>
          <dgm:bulletEnabled val="1"/>
        </dgm:presLayoutVars>
      </dgm:prSet>
      <dgm:spPr/>
    </dgm:pt>
    <dgm:pt modelId="{726770E9-C95B-5B43-BD28-B00595A3F35C}" type="pres">
      <dgm:prSet presAssocID="{465390DD-64EC-4D4F-8457-361E7B8BC504}" presName="parTrans" presStyleLbl="bgSibTrans2D1" presStyleIdx="5" presStyleCnt="6"/>
      <dgm:spPr/>
    </dgm:pt>
    <dgm:pt modelId="{C2C69B77-8909-7448-A552-1DF7EC6941A4}" type="pres">
      <dgm:prSet presAssocID="{4E9ACEA6-1FD8-6D41-9A6B-523CB7AE4D6D}" presName="node" presStyleLbl="node1" presStyleIdx="5" presStyleCnt="6">
        <dgm:presLayoutVars>
          <dgm:bulletEnabled val="1"/>
        </dgm:presLayoutVars>
      </dgm:prSet>
      <dgm:spPr/>
    </dgm:pt>
  </dgm:ptLst>
  <dgm:cxnLst>
    <dgm:cxn modelId="{BF274901-6E14-694B-8DDF-59E391726E35}" type="presOf" srcId="{038D2477-5345-1245-9D9A-06D165D32262}" destId="{658A1BCE-966A-8547-A83D-3D89DC88EBF5}" srcOrd="0" destOrd="0" presId="urn:microsoft.com/office/officeart/2005/8/layout/radial4"/>
    <dgm:cxn modelId="{EE961E07-F65E-7947-B15E-620A23B2A2E3}" type="presOf" srcId="{8EBFB31B-942A-F141-A7CA-A13DAF2FECD6}" destId="{050BD113-9502-1746-855E-C211325DBCA5}" srcOrd="0" destOrd="0" presId="urn:microsoft.com/office/officeart/2005/8/layout/radial4"/>
    <dgm:cxn modelId="{F47E260B-AA26-3C4D-9078-A22B9042323D}" type="presOf" srcId="{FD24993F-E43A-CF48-9070-0B7DD609FED4}" destId="{D27991C2-BB8F-3044-AF97-35E3A6E58E8D}" srcOrd="0" destOrd="0" presId="urn:microsoft.com/office/officeart/2005/8/layout/radial4"/>
    <dgm:cxn modelId="{62F53B24-DC87-AE49-81A5-A38ACC6233A1}" type="presOf" srcId="{A9FCC2A6-4020-2144-BEAA-19E138F0BFB9}" destId="{1578BD92-76D8-EF40-8AAD-8E7ECE3903DE}" srcOrd="0" destOrd="0" presId="urn:microsoft.com/office/officeart/2005/8/layout/radial4"/>
    <dgm:cxn modelId="{C723EC27-3C02-2744-94E0-FE42D31A32A3}" srcId="{407BF4A6-5DC2-F64E-8371-5BDDBA6F634E}" destId="{FD24993F-E43A-CF48-9070-0B7DD609FED4}" srcOrd="2" destOrd="0" parTransId="{8391E0CB-0934-8947-8B23-3E2859BE44A6}" sibTransId="{145DF8F7-A391-0A4A-A7CC-4273E5AC5F83}"/>
    <dgm:cxn modelId="{FD16A92B-3959-564E-9D46-172B5688E24F}" srcId="{407BF4A6-5DC2-F64E-8371-5BDDBA6F634E}" destId="{52888EFB-1A77-1A47-962C-7CEC2E735C9D}" srcOrd="1" destOrd="0" parTransId="{7AFA70B1-ADB8-7143-80DD-420736C4A15A}" sibTransId="{72AE5395-2F31-334B-B3A7-2922EA175A74}"/>
    <dgm:cxn modelId="{0B04D134-BA75-1B46-A91B-FC0AAC23058C}" type="presOf" srcId="{A9CF0039-4B59-034D-9606-8C328CD7699B}" destId="{AFB39571-315D-1E42-AA6D-F3DB07F73B50}" srcOrd="0" destOrd="0" presId="urn:microsoft.com/office/officeart/2005/8/layout/radial4"/>
    <dgm:cxn modelId="{AC45E536-7ACD-4D4A-8F71-74A5196FE914}" type="presOf" srcId="{4E9ACEA6-1FD8-6D41-9A6B-523CB7AE4D6D}" destId="{C2C69B77-8909-7448-A552-1DF7EC6941A4}" srcOrd="0" destOrd="0" presId="urn:microsoft.com/office/officeart/2005/8/layout/radial4"/>
    <dgm:cxn modelId="{1F3E713D-2C13-2A49-981E-3B83B6B9C599}" type="presOf" srcId="{465390DD-64EC-4D4F-8457-361E7B8BC504}" destId="{726770E9-C95B-5B43-BD28-B00595A3F35C}" srcOrd="0" destOrd="0" presId="urn:microsoft.com/office/officeart/2005/8/layout/radial4"/>
    <dgm:cxn modelId="{A897BB58-F25A-B84E-A39A-661C2297146D}" srcId="{D739490E-F54D-CF46-8668-B03D51D18CD5}" destId="{407BF4A6-5DC2-F64E-8371-5BDDBA6F634E}" srcOrd="0" destOrd="0" parTransId="{9F22A593-93D4-4546-99B2-5AEFD8286F16}" sibTransId="{DB176911-C595-8C41-AE3B-FE95CD46EE9B}"/>
    <dgm:cxn modelId="{793A826B-9CD0-3B46-A378-83710B7AAC40}" srcId="{407BF4A6-5DC2-F64E-8371-5BDDBA6F634E}" destId="{8EBFB31B-942A-F141-A7CA-A13DAF2FECD6}" srcOrd="0" destOrd="0" parTransId="{A9CF0039-4B59-034D-9606-8C328CD7699B}" sibTransId="{0625E43C-1D7E-C147-82F5-E72CB1101511}"/>
    <dgm:cxn modelId="{AF7E2D7A-51E0-5D45-BA80-8FBFB3E3D00E}" type="presOf" srcId="{8391E0CB-0934-8947-8B23-3E2859BE44A6}" destId="{10B80B20-82E6-3544-8BCA-91C48736A138}" srcOrd="0" destOrd="0" presId="urn:microsoft.com/office/officeart/2005/8/layout/radial4"/>
    <dgm:cxn modelId="{FF10E07C-2C1B-7C41-A2F3-557DC44D003A}" type="presOf" srcId="{52888EFB-1A77-1A47-962C-7CEC2E735C9D}" destId="{CDFBCCC2-6199-AE4D-AA9C-CB19135D0C6D}" srcOrd="0" destOrd="0" presId="urn:microsoft.com/office/officeart/2005/8/layout/radial4"/>
    <dgm:cxn modelId="{FDE8FBA4-ABB8-CB4D-A8E8-7F77EBC461AE}" srcId="{407BF4A6-5DC2-F64E-8371-5BDDBA6F634E}" destId="{4E9ACEA6-1FD8-6D41-9A6B-523CB7AE4D6D}" srcOrd="5" destOrd="0" parTransId="{465390DD-64EC-4D4F-8457-361E7B8BC504}" sibTransId="{5343149B-5E90-014D-8E0F-443774608780}"/>
    <dgm:cxn modelId="{C8612EA7-EE9D-4B4D-8A5D-8C08D94230F7}" srcId="{407BF4A6-5DC2-F64E-8371-5BDDBA6F634E}" destId="{1D1D4D44-9257-9443-AA07-95644C455B1A}" srcOrd="4" destOrd="0" parTransId="{A9FCC2A6-4020-2144-BEAA-19E138F0BFB9}" sibTransId="{9D5253EE-A09D-B146-98E0-77EEE83E1DDA}"/>
    <dgm:cxn modelId="{7DB276AC-7465-AC4F-AA36-72AEF6DDC60E}" type="presOf" srcId="{5D5DA224-3FFA-794B-8EF4-5E0FCF83B682}" destId="{054A650F-141E-EF46-B1A4-81820C4FD5E9}" srcOrd="0" destOrd="0" presId="urn:microsoft.com/office/officeart/2005/8/layout/radial4"/>
    <dgm:cxn modelId="{265404B7-92AC-424E-B024-3BFAD2B15BC3}" type="presOf" srcId="{407BF4A6-5DC2-F64E-8371-5BDDBA6F634E}" destId="{A0CE15A0-037B-EB40-9C19-37A03F42AE65}" srcOrd="0" destOrd="0" presId="urn:microsoft.com/office/officeart/2005/8/layout/radial4"/>
    <dgm:cxn modelId="{9A812CC5-F9A0-1C4D-BFCD-EA926E23FA09}" type="presOf" srcId="{7AFA70B1-ADB8-7143-80DD-420736C4A15A}" destId="{CDE5331C-092C-2841-B3F2-319A8040F5E5}" srcOrd="0" destOrd="0" presId="urn:microsoft.com/office/officeart/2005/8/layout/radial4"/>
    <dgm:cxn modelId="{2ABE2FC7-4466-E24A-830D-15C4B8091356}" type="presOf" srcId="{D739490E-F54D-CF46-8668-B03D51D18CD5}" destId="{A67923DF-5133-D944-869D-BE713C18701B}" srcOrd="0" destOrd="0" presId="urn:microsoft.com/office/officeart/2005/8/layout/radial4"/>
    <dgm:cxn modelId="{F1C0DCD9-B207-BA45-B50D-FD768BA882EE}" srcId="{407BF4A6-5DC2-F64E-8371-5BDDBA6F634E}" destId="{038D2477-5345-1245-9D9A-06D165D32262}" srcOrd="3" destOrd="0" parTransId="{5D5DA224-3FFA-794B-8EF4-5E0FCF83B682}" sibTransId="{02423D48-987E-BD49-B6CC-0624A30F4FB3}"/>
    <dgm:cxn modelId="{D74918F3-A104-7F48-B21F-EC1B0D40BEE5}" type="presOf" srcId="{1D1D4D44-9257-9443-AA07-95644C455B1A}" destId="{DE52BB26-3319-264B-BA64-0835FD28AC99}" srcOrd="0" destOrd="0" presId="urn:microsoft.com/office/officeart/2005/8/layout/radial4"/>
    <dgm:cxn modelId="{39EF3670-DE67-EE47-B289-57EDB306B880}" type="presParOf" srcId="{A67923DF-5133-D944-869D-BE713C18701B}" destId="{A0CE15A0-037B-EB40-9C19-37A03F42AE65}" srcOrd="0" destOrd="0" presId="urn:microsoft.com/office/officeart/2005/8/layout/radial4"/>
    <dgm:cxn modelId="{F1E611A7-AD75-744D-A437-274E7D4DF7D6}" type="presParOf" srcId="{A67923DF-5133-D944-869D-BE713C18701B}" destId="{AFB39571-315D-1E42-AA6D-F3DB07F73B50}" srcOrd="1" destOrd="0" presId="urn:microsoft.com/office/officeart/2005/8/layout/radial4"/>
    <dgm:cxn modelId="{2BBE8AA3-B1A1-AF47-931C-3312F1B41F32}" type="presParOf" srcId="{A67923DF-5133-D944-869D-BE713C18701B}" destId="{050BD113-9502-1746-855E-C211325DBCA5}" srcOrd="2" destOrd="0" presId="urn:microsoft.com/office/officeart/2005/8/layout/radial4"/>
    <dgm:cxn modelId="{51377C6A-2BCE-C74A-AD39-81B28E8B74DD}" type="presParOf" srcId="{A67923DF-5133-D944-869D-BE713C18701B}" destId="{CDE5331C-092C-2841-B3F2-319A8040F5E5}" srcOrd="3" destOrd="0" presId="urn:microsoft.com/office/officeart/2005/8/layout/radial4"/>
    <dgm:cxn modelId="{3DC260E0-4225-CC4F-BEEC-C0A770D9A2AE}" type="presParOf" srcId="{A67923DF-5133-D944-869D-BE713C18701B}" destId="{CDFBCCC2-6199-AE4D-AA9C-CB19135D0C6D}" srcOrd="4" destOrd="0" presId="urn:microsoft.com/office/officeart/2005/8/layout/radial4"/>
    <dgm:cxn modelId="{D592897A-300E-EF49-882F-C497E9674058}" type="presParOf" srcId="{A67923DF-5133-D944-869D-BE713C18701B}" destId="{10B80B20-82E6-3544-8BCA-91C48736A138}" srcOrd="5" destOrd="0" presId="urn:microsoft.com/office/officeart/2005/8/layout/radial4"/>
    <dgm:cxn modelId="{AD4C3863-B78A-904A-816A-4E59834175D3}" type="presParOf" srcId="{A67923DF-5133-D944-869D-BE713C18701B}" destId="{D27991C2-BB8F-3044-AF97-35E3A6E58E8D}" srcOrd="6" destOrd="0" presId="urn:microsoft.com/office/officeart/2005/8/layout/radial4"/>
    <dgm:cxn modelId="{EF467D2E-6976-4749-B575-7A2B23DD6750}" type="presParOf" srcId="{A67923DF-5133-D944-869D-BE713C18701B}" destId="{054A650F-141E-EF46-B1A4-81820C4FD5E9}" srcOrd="7" destOrd="0" presId="urn:microsoft.com/office/officeart/2005/8/layout/radial4"/>
    <dgm:cxn modelId="{F7CC2806-B617-9541-9DED-18CB04AAA911}" type="presParOf" srcId="{A67923DF-5133-D944-869D-BE713C18701B}" destId="{658A1BCE-966A-8547-A83D-3D89DC88EBF5}" srcOrd="8" destOrd="0" presId="urn:microsoft.com/office/officeart/2005/8/layout/radial4"/>
    <dgm:cxn modelId="{272C8D82-898B-EA4B-AC51-3AF7DF1599FE}" type="presParOf" srcId="{A67923DF-5133-D944-869D-BE713C18701B}" destId="{1578BD92-76D8-EF40-8AAD-8E7ECE3903DE}" srcOrd="9" destOrd="0" presId="urn:microsoft.com/office/officeart/2005/8/layout/radial4"/>
    <dgm:cxn modelId="{0AC44D99-C4F2-534D-953F-171D4B3CDC27}" type="presParOf" srcId="{A67923DF-5133-D944-869D-BE713C18701B}" destId="{DE52BB26-3319-264B-BA64-0835FD28AC99}" srcOrd="10" destOrd="0" presId="urn:microsoft.com/office/officeart/2005/8/layout/radial4"/>
    <dgm:cxn modelId="{1A9F13B3-2456-074B-9BF2-601D56DFC128}" type="presParOf" srcId="{A67923DF-5133-D944-869D-BE713C18701B}" destId="{726770E9-C95B-5B43-BD28-B00595A3F35C}" srcOrd="11" destOrd="0" presId="urn:microsoft.com/office/officeart/2005/8/layout/radial4"/>
    <dgm:cxn modelId="{4C8089FF-5DB7-7E48-AD6A-45E6C0930993}" type="presParOf" srcId="{A67923DF-5133-D944-869D-BE713C18701B}" destId="{C2C69B77-8909-7448-A552-1DF7EC6941A4}" srcOrd="12" destOrd="0" presId="urn:microsoft.com/office/officeart/2005/8/layout/radial4"/>
  </dgm:cxnLst>
  <dgm:bg>
    <a:effectLst>
      <a:glow rad="101600">
        <a:schemeClr val="accent2">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9F0C0-C7AF-F44E-9F13-B800070F7D7D}">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DAC441-49D6-ED42-AB41-3F237528CB07}">
      <dsp:nvSpPr>
        <dsp:cNvPr id="0" name=""/>
        <dsp:cNvSpPr/>
      </dsp:nvSpPr>
      <dsp:spPr>
        <a:xfrm>
          <a:off x="509717" y="338558"/>
          <a:ext cx="8707771" cy="6775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t>Algunos datos sobre migraciones</a:t>
          </a:r>
        </a:p>
      </dsp:txBody>
      <dsp:txXfrm>
        <a:off x="509717" y="338558"/>
        <a:ext cx="8707771" cy="677550"/>
      </dsp:txXfrm>
    </dsp:sp>
    <dsp:sp modelId="{1B61D99B-A6A0-F042-A374-678164C52118}">
      <dsp:nvSpPr>
        <dsp:cNvPr id="0" name=""/>
        <dsp:cNvSpPr/>
      </dsp:nvSpPr>
      <dsp:spPr>
        <a:xfrm>
          <a:off x="86248" y="253864"/>
          <a:ext cx="846937" cy="84693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F90C82-CA09-8D40-969C-D5F04598C95C}">
      <dsp:nvSpPr>
        <dsp:cNvPr id="0" name=""/>
        <dsp:cNvSpPr/>
      </dsp:nvSpPr>
      <dsp:spPr>
        <a:xfrm>
          <a:off x="995230" y="1354558"/>
          <a:ext cx="8222258" cy="6775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t>Impacto de los migrantes en el VIH</a:t>
          </a:r>
        </a:p>
      </dsp:txBody>
      <dsp:txXfrm>
        <a:off x="995230" y="1354558"/>
        <a:ext cx="8222258" cy="677550"/>
      </dsp:txXfrm>
    </dsp:sp>
    <dsp:sp modelId="{7F6EC1F3-EDCD-B748-8D41-CC2986758CA2}">
      <dsp:nvSpPr>
        <dsp:cNvPr id="0" name=""/>
        <dsp:cNvSpPr/>
      </dsp:nvSpPr>
      <dsp:spPr>
        <a:xfrm>
          <a:off x="571761" y="1269864"/>
          <a:ext cx="846937" cy="84693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C30E7A-E238-FC44-8287-6C634CF19B25}">
      <dsp:nvSpPr>
        <dsp:cNvPr id="0" name=""/>
        <dsp:cNvSpPr/>
      </dsp:nvSpPr>
      <dsp:spPr>
        <a:xfrm>
          <a:off x="1144243" y="2370558"/>
          <a:ext cx="8073245" cy="6775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t>¿El VIH nace o se hace?</a:t>
          </a:r>
        </a:p>
      </dsp:txBody>
      <dsp:txXfrm>
        <a:off x="1144243" y="2370558"/>
        <a:ext cx="8073245" cy="677550"/>
      </dsp:txXfrm>
    </dsp:sp>
    <dsp:sp modelId="{4A698723-465C-9047-B677-9BA94724006B}">
      <dsp:nvSpPr>
        <dsp:cNvPr id="0" name=""/>
        <dsp:cNvSpPr/>
      </dsp:nvSpPr>
      <dsp:spPr>
        <a:xfrm>
          <a:off x="720774" y="2285864"/>
          <a:ext cx="846937" cy="84693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21A481-16CD-B343-9B5F-8F9086DA5C9F}">
      <dsp:nvSpPr>
        <dsp:cNvPr id="0" name=""/>
        <dsp:cNvSpPr/>
      </dsp:nvSpPr>
      <dsp:spPr>
        <a:xfrm>
          <a:off x="995230" y="3386558"/>
          <a:ext cx="8222258" cy="6775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t>Condicionantes de la atención a los migrantes</a:t>
          </a:r>
        </a:p>
      </dsp:txBody>
      <dsp:txXfrm>
        <a:off x="995230" y="3386558"/>
        <a:ext cx="8222258" cy="677550"/>
      </dsp:txXfrm>
    </dsp:sp>
    <dsp:sp modelId="{10D0CC83-77C9-C549-8715-8514D848647C}">
      <dsp:nvSpPr>
        <dsp:cNvPr id="0" name=""/>
        <dsp:cNvSpPr/>
      </dsp:nvSpPr>
      <dsp:spPr>
        <a:xfrm>
          <a:off x="571761" y="3301864"/>
          <a:ext cx="846937" cy="84693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739CAF-1096-7242-9677-6993EE89B292}">
      <dsp:nvSpPr>
        <dsp:cNvPr id="0" name=""/>
        <dsp:cNvSpPr/>
      </dsp:nvSpPr>
      <dsp:spPr>
        <a:xfrm>
          <a:off x="509717" y="4402558"/>
          <a:ext cx="8707771" cy="6775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dirty="0"/>
            <a:t>Conclusiones</a:t>
          </a:r>
        </a:p>
      </dsp:txBody>
      <dsp:txXfrm>
        <a:off x="509717" y="4402558"/>
        <a:ext cx="8707771" cy="677550"/>
      </dsp:txXfrm>
    </dsp:sp>
    <dsp:sp modelId="{4F1DE70F-852A-B14E-9C3C-A21E0F8F2E8D}">
      <dsp:nvSpPr>
        <dsp:cNvPr id="0" name=""/>
        <dsp:cNvSpPr/>
      </dsp:nvSpPr>
      <dsp:spPr>
        <a:xfrm>
          <a:off x="86248" y="4317864"/>
          <a:ext cx="846937" cy="84693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E15A0-037B-EB40-9C19-37A03F42AE65}">
      <dsp:nvSpPr>
        <dsp:cNvPr id="0" name=""/>
        <dsp:cNvSpPr/>
      </dsp:nvSpPr>
      <dsp:spPr>
        <a:xfrm>
          <a:off x="3655925" y="3409733"/>
          <a:ext cx="2675523" cy="2675523"/>
        </a:xfrm>
        <a:prstGeom prst="ellipse">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20000"/>
            </a:lnSpc>
            <a:spcBef>
              <a:spcPct val="0"/>
            </a:spcBef>
            <a:spcAft>
              <a:spcPts val="1482"/>
            </a:spcAft>
            <a:buNone/>
          </a:pPr>
          <a:r>
            <a:rPr lang="es-ES" sz="2800" b="1" i="0" kern="1200" dirty="0"/>
            <a:t>VIH=Muerte  Individual y Social</a:t>
          </a:r>
        </a:p>
      </dsp:txBody>
      <dsp:txXfrm>
        <a:off x="4047746" y="3801554"/>
        <a:ext cx="1891881" cy="1891881"/>
      </dsp:txXfrm>
    </dsp:sp>
    <dsp:sp modelId="{AFB39571-315D-1E42-AA6D-F3DB07F73B50}">
      <dsp:nvSpPr>
        <dsp:cNvPr id="0" name=""/>
        <dsp:cNvSpPr/>
      </dsp:nvSpPr>
      <dsp:spPr>
        <a:xfrm rot="10777105">
          <a:off x="937413" y="4384693"/>
          <a:ext cx="2569051" cy="762524"/>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050BD113-9502-1746-855E-C211325DBCA5}">
      <dsp:nvSpPr>
        <dsp:cNvPr id="0" name=""/>
        <dsp:cNvSpPr/>
      </dsp:nvSpPr>
      <dsp:spPr>
        <a:xfrm>
          <a:off x="1008" y="4025363"/>
          <a:ext cx="1872866" cy="1498293"/>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s-ES" sz="1800" b="1" i="0" kern="1200" dirty="0"/>
            <a:t>Estigma</a:t>
          </a:r>
        </a:p>
      </dsp:txBody>
      <dsp:txXfrm>
        <a:off x="44892" y="4069247"/>
        <a:ext cx="1785098" cy="1410525"/>
      </dsp:txXfrm>
    </dsp:sp>
    <dsp:sp modelId="{CDE5331C-092C-2841-B3F2-319A8040F5E5}">
      <dsp:nvSpPr>
        <dsp:cNvPr id="0" name=""/>
        <dsp:cNvSpPr/>
      </dsp:nvSpPr>
      <dsp:spPr>
        <a:xfrm rot="12937775">
          <a:off x="1423466" y="2740363"/>
          <a:ext cx="2603410" cy="762524"/>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CDFBCCC2-6199-AE4D-AA9C-CB19135D0C6D}">
      <dsp:nvSpPr>
        <dsp:cNvPr id="0" name=""/>
        <dsp:cNvSpPr/>
      </dsp:nvSpPr>
      <dsp:spPr>
        <a:xfrm>
          <a:off x="730712" y="1614180"/>
          <a:ext cx="1872866" cy="1498293"/>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35000"/>
            </a:spcAft>
            <a:buNone/>
          </a:pPr>
          <a:r>
            <a:rPr lang="es-ES" sz="2900" b="1" i="0" kern="1200" dirty="0"/>
            <a:t>Sospecha</a:t>
          </a:r>
        </a:p>
      </dsp:txBody>
      <dsp:txXfrm>
        <a:off x="774596" y="1658064"/>
        <a:ext cx="1785098" cy="1410525"/>
      </dsp:txXfrm>
    </dsp:sp>
    <dsp:sp modelId="{10B80B20-82E6-3544-8BCA-91C48736A138}">
      <dsp:nvSpPr>
        <dsp:cNvPr id="0" name=""/>
        <dsp:cNvSpPr/>
      </dsp:nvSpPr>
      <dsp:spPr>
        <a:xfrm rot="15112880">
          <a:off x="2863573" y="1744787"/>
          <a:ext cx="2544695" cy="762524"/>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D27991C2-BB8F-3044-AF97-35E3A6E58E8D}">
      <dsp:nvSpPr>
        <dsp:cNvPr id="0" name=""/>
        <dsp:cNvSpPr/>
      </dsp:nvSpPr>
      <dsp:spPr>
        <a:xfrm>
          <a:off x="2803805" y="167645"/>
          <a:ext cx="1872866" cy="1498293"/>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35000"/>
            </a:spcAft>
            <a:buNone/>
          </a:pPr>
          <a:r>
            <a:rPr lang="es-ES" sz="2900" b="1" i="0" kern="1200" dirty="0"/>
            <a:t>Culpa</a:t>
          </a:r>
        </a:p>
      </dsp:txBody>
      <dsp:txXfrm>
        <a:off x="2847689" y="211529"/>
        <a:ext cx="1785098" cy="1410525"/>
      </dsp:txXfrm>
    </dsp:sp>
    <dsp:sp modelId="{054A650F-141E-EF46-B1A4-81820C4FD5E9}">
      <dsp:nvSpPr>
        <dsp:cNvPr id="0" name=""/>
        <dsp:cNvSpPr/>
      </dsp:nvSpPr>
      <dsp:spPr>
        <a:xfrm rot="17287120">
          <a:off x="4579105" y="1744787"/>
          <a:ext cx="2544695" cy="762524"/>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658A1BCE-966A-8547-A83D-3D89DC88EBF5}">
      <dsp:nvSpPr>
        <dsp:cNvPr id="0" name=""/>
        <dsp:cNvSpPr/>
      </dsp:nvSpPr>
      <dsp:spPr>
        <a:xfrm>
          <a:off x="5310702" y="167645"/>
          <a:ext cx="1872866" cy="1498293"/>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0" tIns="26670" rIns="0" bIns="72000" numCol="1" spcCol="1270" anchor="ctr" anchorCtr="0">
          <a:noAutofit/>
        </a:bodyPr>
        <a:lstStyle/>
        <a:p>
          <a:pPr marL="36000" lvl="0" indent="0" algn="ctr" defTabSz="622300">
            <a:lnSpc>
              <a:spcPct val="150000"/>
            </a:lnSpc>
            <a:spcBef>
              <a:spcPct val="0"/>
            </a:spcBef>
            <a:spcAft>
              <a:spcPts val="0"/>
            </a:spcAft>
            <a:buNone/>
          </a:pPr>
          <a:r>
            <a:rPr lang="es-ES" sz="1400" b="1" i="0" kern="1200" dirty="0"/>
            <a:t>Desinformación</a:t>
          </a:r>
        </a:p>
      </dsp:txBody>
      <dsp:txXfrm>
        <a:off x="5354586" y="211529"/>
        <a:ext cx="1785098" cy="1410525"/>
      </dsp:txXfrm>
    </dsp:sp>
    <dsp:sp modelId="{1578BD92-76D8-EF40-8AAD-8E7ECE3903DE}">
      <dsp:nvSpPr>
        <dsp:cNvPr id="0" name=""/>
        <dsp:cNvSpPr/>
      </dsp:nvSpPr>
      <dsp:spPr>
        <a:xfrm rot="19428158">
          <a:off x="5947590" y="2740031"/>
          <a:ext cx="2536469" cy="762524"/>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DE52BB26-3319-264B-BA64-0835FD28AC99}">
      <dsp:nvSpPr>
        <dsp:cNvPr id="0" name=""/>
        <dsp:cNvSpPr/>
      </dsp:nvSpPr>
      <dsp:spPr>
        <a:xfrm>
          <a:off x="7302842" y="1623167"/>
          <a:ext cx="1872866" cy="1498293"/>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35000"/>
            </a:spcAft>
            <a:buNone/>
          </a:pPr>
          <a:r>
            <a:rPr lang="es-ES" sz="2900" b="1" i="0" kern="1200" dirty="0"/>
            <a:t>TAR</a:t>
          </a:r>
          <a:r>
            <a:rPr lang="es-ES" sz="2900" kern="1200" dirty="0"/>
            <a:t> </a:t>
          </a:r>
          <a:r>
            <a:rPr lang="es-ES" sz="2900" b="1" i="0" kern="1200" dirty="0"/>
            <a:t>no curativo</a:t>
          </a:r>
        </a:p>
      </dsp:txBody>
      <dsp:txXfrm>
        <a:off x="7346726" y="1667051"/>
        <a:ext cx="1785098" cy="1410525"/>
      </dsp:txXfrm>
    </dsp:sp>
    <dsp:sp modelId="{726770E9-C95B-5B43-BD28-B00595A3F35C}">
      <dsp:nvSpPr>
        <dsp:cNvPr id="0" name=""/>
        <dsp:cNvSpPr/>
      </dsp:nvSpPr>
      <dsp:spPr>
        <a:xfrm rot="22895">
          <a:off x="6480908" y="4384693"/>
          <a:ext cx="2569051" cy="762524"/>
        </a:xfrm>
        <a:prstGeom prst="leftArrow">
          <a:avLst>
            <a:gd name="adj1" fmla="val 60000"/>
            <a:gd name="adj2" fmla="val 50000"/>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C2C69B77-8909-7448-A552-1DF7EC6941A4}">
      <dsp:nvSpPr>
        <dsp:cNvPr id="0" name=""/>
        <dsp:cNvSpPr/>
      </dsp:nvSpPr>
      <dsp:spPr>
        <a:xfrm>
          <a:off x="8113498" y="4025363"/>
          <a:ext cx="1872866" cy="1498293"/>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35000"/>
            </a:spcAft>
            <a:buNone/>
          </a:pPr>
          <a:r>
            <a:rPr lang="es-ES" sz="2900" b="1" i="0" kern="1200" dirty="0"/>
            <a:t>Problemas</a:t>
          </a:r>
          <a:r>
            <a:rPr lang="es-ES" sz="2900" kern="1200" dirty="0"/>
            <a:t> </a:t>
          </a:r>
          <a:r>
            <a:rPr lang="es-ES" sz="2900" b="1" i="0" kern="1200" dirty="0"/>
            <a:t>legales</a:t>
          </a:r>
        </a:p>
      </dsp:txBody>
      <dsp:txXfrm>
        <a:off x="8157382" y="4069247"/>
        <a:ext cx="1785098" cy="141052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3816D-92E8-404E-B24F-48C930662DC6}" type="datetimeFigureOut">
              <a:rPr lang="es-ES" smtClean="0"/>
              <a:t>6/10/22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56455-D345-A043-B399-649158C1F9F3}" type="slidenum">
              <a:rPr lang="es-ES" smtClean="0"/>
              <a:t>‹Nº›</a:t>
            </a:fld>
            <a:endParaRPr lang="es-ES"/>
          </a:p>
        </p:txBody>
      </p:sp>
    </p:spTree>
    <p:extLst>
      <p:ext uri="{BB962C8B-B14F-4D97-AF65-F5344CB8AC3E}">
        <p14:creationId xmlns:p14="http://schemas.microsoft.com/office/powerpoint/2010/main" val="63001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054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migrantes están desproporcionadamente representados en los nuevos casos de infección por VIH. En las mujeres es aún mayor.</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481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898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54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Those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countries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half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a:t>
            </a:r>
            <a:r>
              <a:rPr lang="es-ES" sz="1200" kern="1200" dirty="0">
                <a:solidFill>
                  <a:schemeClr val="tx1"/>
                </a:solidFill>
                <a:effectLst/>
                <a:latin typeface="+mn-lt"/>
                <a:ea typeface="+mn-ea"/>
                <a:cs typeface="+mn-cs"/>
              </a:rPr>
              <a:t> more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their</a:t>
            </a:r>
            <a:r>
              <a:rPr lang="es-ES" sz="1200" kern="1200" dirty="0">
                <a:solidFill>
                  <a:schemeClr val="tx1"/>
                </a:solidFill>
                <a:effectLst/>
                <a:latin typeface="+mn-lt"/>
                <a:ea typeface="+mn-ea"/>
                <a:cs typeface="+mn-cs"/>
              </a:rPr>
              <a:t> new HIV </a:t>
            </a:r>
            <a:r>
              <a:rPr lang="es-ES" sz="1200" kern="1200" dirty="0" err="1">
                <a:solidFill>
                  <a:schemeClr val="tx1"/>
                </a:solidFill>
                <a:effectLst/>
                <a:latin typeface="+mn-lt"/>
                <a:ea typeface="+mn-ea"/>
                <a:cs typeface="+mn-cs"/>
              </a:rPr>
              <a:t>diagnoses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among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people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originating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outside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reporting</a:t>
            </a:r>
            <a:r>
              <a:rPr lang="es-ES" sz="1200" kern="1200" dirty="0">
                <a:solidFill>
                  <a:schemeClr val="tx1"/>
                </a:solidFill>
                <a:effectLst/>
                <a:latin typeface="+mn-lt"/>
                <a:ea typeface="+mn-ea"/>
                <a:cs typeface="+mn-cs"/>
              </a:rPr>
              <a:t> country </a:t>
            </a:r>
            <a:r>
              <a:rPr lang="es-ES" sz="1200" kern="1200" dirty="0" err="1">
                <a:solidFill>
                  <a:schemeClr val="tx1"/>
                </a:solidFill>
                <a:effectLst/>
                <a:latin typeface="+mn-lt"/>
                <a:ea typeface="+mn-ea"/>
                <a:cs typeface="+mn-cs"/>
              </a:rPr>
              <a:t>were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Belgium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Denmark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Finland</a:t>
            </a:r>
            <a:r>
              <a:rPr lang="es-ES" sz="1200" kern="1200" dirty="0">
                <a:solidFill>
                  <a:schemeClr val="tx1"/>
                </a:solidFill>
                <a:effectLst/>
                <a:latin typeface="+mn-lt"/>
                <a:ea typeface="+mn-ea"/>
                <a:cs typeface="+mn-cs"/>
              </a:rPr>
              <a:t>, France, </a:t>
            </a:r>
            <a:r>
              <a:rPr lang="es-ES" sz="1200" kern="1200" dirty="0" err="1">
                <a:solidFill>
                  <a:schemeClr val="tx1"/>
                </a:solidFill>
                <a:effectLst/>
                <a:latin typeface="+mn-lt"/>
                <a:ea typeface="+mn-ea"/>
                <a:cs typeface="+mn-cs"/>
              </a:rPr>
              <a:t>Iceland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Ireland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Luxembourg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Norway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Sweden</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United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Kingdom</a:t>
            </a:r>
            <a:r>
              <a:rPr lang="es-ES" sz="1200" kern="1200" dirty="0">
                <a:solidFill>
                  <a:schemeClr val="tx1"/>
                </a:solidFill>
                <a:effectLst/>
                <a:latin typeface="+mn-lt"/>
                <a:ea typeface="+mn-ea"/>
                <a:cs typeface="+mn-cs"/>
              </a:rPr>
              <a:t>.</a:t>
            </a:r>
            <a:endParaRPr lang="es-ES" sz="1600" dirty="0"/>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95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Those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countries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half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a:t>
            </a:r>
            <a:r>
              <a:rPr lang="es-ES" sz="1200" kern="1200" dirty="0">
                <a:solidFill>
                  <a:schemeClr val="tx1"/>
                </a:solidFill>
                <a:effectLst/>
                <a:latin typeface="+mn-lt"/>
                <a:ea typeface="+mn-ea"/>
                <a:cs typeface="+mn-cs"/>
              </a:rPr>
              <a:t> more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their</a:t>
            </a:r>
            <a:r>
              <a:rPr lang="es-ES" sz="1200" kern="1200" dirty="0">
                <a:solidFill>
                  <a:schemeClr val="tx1"/>
                </a:solidFill>
                <a:effectLst/>
                <a:latin typeface="+mn-lt"/>
                <a:ea typeface="+mn-ea"/>
                <a:cs typeface="+mn-cs"/>
              </a:rPr>
              <a:t> new HIV </a:t>
            </a:r>
            <a:r>
              <a:rPr lang="es-ES" sz="1200" kern="1200" dirty="0" err="1">
                <a:solidFill>
                  <a:schemeClr val="tx1"/>
                </a:solidFill>
                <a:effectLst/>
                <a:latin typeface="+mn-lt"/>
                <a:ea typeface="+mn-ea"/>
                <a:cs typeface="+mn-cs"/>
              </a:rPr>
              <a:t>diagnoses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among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people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originating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outside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reporting</a:t>
            </a:r>
            <a:r>
              <a:rPr lang="es-ES" sz="1200" kern="1200" dirty="0">
                <a:solidFill>
                  <a:schemeClr val="tx1"/>
                </a:solidFill>
                <a:effectLst/>
                <a:latin typeface="+mn-lt"/>
                <a:ea typeface="+mn-ea"/>
                <a:cs typeface="+mn-cs"/>
              </a:rPr>
              <a:t> country </a:t>
            </a:r>
            <a:r>
              <a:rPr lang="es-ES" sz="1200" kern="1200" dirty="0" err="1">
                <a:solidFill>
                  <a:schemeClr val="tx1"/>
                </a:solidFill>
                <a:effectLst/>
                <a:latin typeface="+mn-lt"/>
                <a:ea typeface="+mn-ea"/>
                <a:cs typeface="+mn-cs"/>
              </a:rPr>
              <a:t>were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Belgium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Denmark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Finland</a:t>
            </a:r>
            <a:r>
              <a:rPr lang="es-ES" sz="1200" kern="1200" dirty="0">
                <a:solidFill>
                  <a:schemeClr val="tx1"/>
                </a:solidFill>
                <a:effectLst/>
                <a:latin typeface="+mn-lt"/>
                <a:ea typeface="+mn-ea"/>
                <a:cs typeface="+mn-cs"/>
              </a:rPr>
              <a:t>, France, </a:t>
            </a:r>
            <a:r>
              <a:rPr lang="es-ES" sz="1200" kern="1200" dirty="0" err="1">
                <a:solidFill>
                  <a:schemeClr val="tx1"/>
                </a:solidFill>
                <a:effectLst/>
                <a:latin typeface="+mn-lt"/>
                <a:ea typeface="+mn-ea"/>
                <a:cs typeface="+mn-cs"/>
              </a:rPr>
              <a:t>Iceland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Ireland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Luxembourg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Norway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Sweden</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United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Kingdom</a:t>
            </a:r>
            <a:r>
              <a:rPr lang="es-ES" sz="1200" kern="1200" dirty="0">
                <a:solidFill>
                  <a:schemeClr val="tx1"/>
                </a:solidFill>
                <a:effectLst/>
                <a:latin typeface="+mn-lt"/>
                <a:ea typeface="+mn-ea"/>
                <a:cs typeface="+mn-cs"/>
              </a:rPr>
              <a:t>.</a:t>
            </a:r>
            <a:endParaRPr lang="es-ES" sz="1600" dirty="0"/>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032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s-ES" dirty="0">
                <a:latin typeface="Calibri" charset="0"/>
              </a:rPr>
              <a:t>﻿</a:t>
            </a:r>
            <a:r>
              <a:rPr lang="es-ES" dirty="0" err="1">
                <a:latin typeface="Calibri" charset="0"/>
              </a:rPr>
              <a:t>The</a:t>
            </a:r>
            <a:r>
              <a:rPr lang="es-ES" dirty="0">
                <a:latin typeface="Calibri" charset="0"/>
              </a:rPr>
              <a:t> </a:t>
            </a:r>
            <a:r>
              <a:rPr lang="es-ES" dirty="0" err="1">
                <a:latin typeface="Calibri" charset="0"/>
              </a:rPr>
              <a:t>scientific</a:t>
            </a:r>
            <a:r>
              <a:rPr lang="es-ES" dirty="0">
                <a:latin typeface="Calibri" charset="0"/>
              </a:rPr>
              <a:t> panel </a:t>
            </a:r>
            <a:r>
              <a:rPr lang="es-ES" dirty="0" err="1">
                <a:latin typeface="Calibri" charset="0"/>
              </a:rPr>
              <a:t>were</a:t>
            </a:r>
            <a:r>
              <a:rPr lang="es-ES" dirty="0">
                <a:latin typeface="Calibri" charset="0"/>
              </a:rPr>
              <a:t> in </a:t>
            </a:r>
            <a:r>
              <a:rPr lang="es-ES" dirty="0" err="1">
                <a:latin typeface="Calibri" charset="0"/>
              </a:rPr>
              <a:t>agreement</a:t>
            </a:r>
            <a:r>
              <a:rPr lang="es-ES" dirty="0">
                <a:latin typeface="Calibri" charset="0"/>
              </a:rPr>
              <a:t> </a:t>
            </a:r>
            <a:r>
              <a:rPr lang="es-ES" dirty="0" err="1">
                <a:latin typeface="Calibri" charset="0"/>
              </a:rPr>
              <a:t>that</a:t>
            </a:r>
            <a:r>
              <a:rPr lang="es-ES" dirty="0">
                <a:latin typeface="Calibri" charset="0"/>
              </a:rPr>
              <a:t> </a:t>
            </a:r>
            <a:r>
              <a:rPr lang="es-ES" dirty="0" err="1">
                <a:latin typeface="Calibri" charset="0"/>
              </a:rPr>
              <a:t>offering</a:t>
            </a:r>
            <a:r>
              <a:rPr lang="es-ES" dirty="0">
                <a:latin typeface="Calibri" charset="0"/>
              </a:rPr>
              <a:t> </a:t>
            </a:r>
            <a:r>
              <a:rPr lang="es-ES" dirty="0" err="1">
                <a:latin typeface="Calibri" charset="0"/>
              </a:rPr>
              <a:t>voluntary</a:t>
            </a:r>
            <a:r>
              <a:rPr lang="es-ES" dirty="0">
                <a:latin typeface="Calibri" charset="0"/>
              </a:rPr>
              <a:t> HIV </a:t>
            </a:r>
            <a:r>
              <a:rPr lang="es-ES" dirty="0" err="1">
                <a:latin typeface="Calibri" charset="0"/>
              </a:rPr>
              <a:t>testing</a:t>
            </a:r>
            <a:r>
              <a:rPr lang="es-ES" dirty="0">
                <a:latin typeface="Calibri" charset="0"/>
              </a:rPr>
              <a:t> in </a:t>
            </a:r>
            <a:r>
              <a:rPr lang="es-ES" dirty="0" err="1">
                <a:latin typeface="Calibri" charset="0"/>
              </a:rPr>
              <a:t>migrant</a:t>
            </a:r>
            <a:r>
              <a:rPr lang="es-ES" dirty="0">
                <a:latin typeface="Calibri" charset="0"/>
              </a:rPr>
              <a:t> </a:t>
            </a:r>
            <a:r>
              <a:rPr lang="es-ES" dirty="0" err="1">
                <a:latin typeface="Calibri" charset="0"/>
              </a:rPr>
              <a:t>populations</a:t>
            </a:r>
            <a:r>
              <a:rPr lang="es-ES" dirty="0">
                <a:latin typeface="Calibri" charset="0"/>
              </a:rPr>
              <a:t> </a:t>
            </a:r>
            <a:r>
              <a:rPr lang="es-ES" dirty="0" err="1">
                <a:latin typeface="Calibri" charset="0"/>
              </a:rPr>
              <a:t>is</a:t>
            </a:r>
            <a:r>
              <a:rPr lang="es-ES" dirty="0">
                <a:latin typeface="Calibri" charset="0"/>
              </a:rPr>
              <a:t> </a:t>
            </a:r>
            <a:r>
              <a:rPr lang="es-ES" dirty="0" err="1">
                <a:latin typeface="Calibri" charset="0"/>
              </a:rPr>
              <a:t>an</a:t>
            </a:r>
            <a:r>
              <a:rPr lang="es-ES" dirty="0">
                <a:latin typeface="Calibri" charset="0"/>
              </a:rPr>
              <a:t> </a:t>
            </a:r>
            <a:r>
              <a:rPr lang="es-ES" dirty="0" err="1">
                <a:latin typeface="Calibri" charset="0"/>
              </a:rPr>
              <a:t>important</a:t>
            </a:r>
            <a:r>
              <a:rPr lang="es-ES" dirty="0">
                <a:latin typeface="Calibri" charset="0"/>
              </a:rPr>
              <a:t> HIV control </a:t>
            </a:r>
            <a:r>
              <a:rPr lang="es-ES" dirty="0" err="1">
                <a:latin typeface="Calibri" charset="0"/>
              </a:rPr>
              <a:t>strategy</a:t>
            </a:r>
            <a:r>
              <a:rPr lang="es-ES" dirty="0">
                <a:latin typeface="Calibri" charset="0"/>
              </a:rPr>
              <a:t>, and a human </a:t>
            </a:r>
            <a:r>
              <a:rPr lang="es-ES" dirty="0" err="1">
                <a:latin typeface="Calibri" charset="0"/>
              </a:rPr>
              <a:t>right</a:t>
            </a:r>
            <a:r>
              <a:rPr lang="es-ES" dirty="0">
                <a:latin typeface="Calibri" charset="0"/>
              </a:rPr>
              <a:t>, as </a:t>
            </a:r>
            <a:r>
              <a:rPr lang="es-ES" dirty="0" err="1">
                <a:latin typeface="Calibri" charset="0"/>
              </a:rPr>
              <a:t>it</a:t>
            </a:r>
            <a:r>
              <a:rPr lang="es-ES" dirty="0">
                <a:latin typeface="Calibri" charset="0"/>
              </a:rPr>
              <a:t> </a:t>
            </a:r>
            <a:r>
              <a:rPr lang="es-ES" dirty="0" err="1">
                <a:latin typeface="Calibri" charset="0"/>
              </a:rPr>
              <a:t>allows</a:t>
            </a:r>
            <a:r>
              <a:rPr lang="es-ES" dirty="0">
                <a:latin typeface="Calibri" charset="0"/>
              </a:rPr>
              <a:t> </a:t>
            </a:r>
            <a:r>
              <a:rPr lang="es-ES" dirty="0" err="1">
                <a:latin typeface="Calibri" charset="0"/>
              </a:rPr>
              <a:t>for</a:t>
            </a:r>
            <a:r>
              <a:rPr lang="es-ES" dirty="0">
                <a:latin typeface="Calibri" charset="0"/>
              </a:rPr>
              <a:t> </a:t>
            </a:r>
            <a:r>
              <a:rPr lang="es-ES" dirty="0" err="1">
                <a:latin typeface="Calibri" charset="0"/>
              </a:rPr>
              <a:t>early</a:t>
            </a:r>
            <a:r>
              <a:rPr lang="es-ES" dirty="0">
                <a:latin typeface="Calibri" charset="0"/>
              </a:rPr>
              <a:t> </a:t>
            </a:r>
            <a:r>
              <a:rPr lang="es-ES" dirty="0" err="1">
                <a:latin typeface="Calibri" charset="0"/>
              </a:rPr>
              <a:t>detection</a:t>
            </a:r>
            <a:r>
              <a:rPr lang="es-ES" dirty="0">
                <a:latin typeface="Calibri" charset="0"/>
              </a:rPr>
              <a:t>, </a:t>
            </a:r>
            <a:r>
              <a:rPr lang="es-ES" dirty="0" err="1">
                <a:latin typeface="Calibri" charset="0"/>
              </a:rPr>
              <a:t>treatment</a:t>
            </a:r>
            <a:r>
              <a:rPr lang="es-ES" dirty="0">
                <a:latin typeface="Calibri" charset="0"/>
              </a:rPr>
              <a:t> and </a:t>
            </a:r>
            <a:r>
              <a:rPr lang="es-ES" dirty="0" err="1">
                <a:latin typeface="Calibri" charset="0"/>
              </a:rPr>
              <a:t>prevention</a:t>
            </a:r>
            <a:r>
              <a:rPr lang="es-ES" dirty="0">
                <a:latin typeface="Calibri" charset="0"/>
              </a:rPr>
              <a:t> of </a:t>
            </a:r>
            <a:r>
              <a:rPr lang="es-ES" dirty="0" err="1">
                <a:latin typeface="Calibri" charset="0"/>
              </a:rPr>
              <a:t>transmission</a:t>
            </a:r>
            <a:r>
              <a:rPr lang="es-ES" dirty="0">
                <a:latin typeface="Calibri" charset="0"/>
              </a:rPr>
              <a:t>.﻿</a:t>
            </a:r>
          </a:p>
          <a:p>
            <a:pPr marL="0" marR="0" indent="0" algn="l" defTabSz="457200" rtl="0" eaLnBrk="1" fontAlgn="auto" latinLnBrk="0" hangingPunct="1">
              <a:lnSpc>
                <a:spcPct val="100000"/>
              </a:lnSpc>
              <a:spcBef>
                <a:spcPct val="0"/>
              </a:spcBef>
              <a:spcAft>
                <a:spcPts val="0"/>
              </a:spcAft>
              <a:buClrTx/>
              <a:buSzTx/>
              <a:buFontTx/>
              <a:buNone/>
              <a:tabLst/>
              <a:defRPr/>
            </a:pPr>
            <a:r>
              <a:rPr lang="es-ES" dirty="0" err="1">
                <a:latin typeface="Calibri" charset="0"/>
              </a:rPr>
              <a:t>Although</a:t>
            </a:r>
            <a:r>
              <a:rPr lang="es-ES" dirty="0">
                <a:latin typeface="Calibri" charset="0"/>
              </a:rPr>
              <a:t> </a:t>
            </a:r>
            <a:r>
              <a:rPr lang="es-ES" dirty="0" err="1">
                <a:latin typeface="Calibri" charset="0"/>
              </a:rPr>
              <a:t>the</a:t>
            </a:r>
            <a:r>
              <a:rPr lang="es-ES" dirty="0">
                <a:latin typeface="Calibri" charset="0"/>
              </a:rPr>
              <a:t> </a:t>
            </a:r>
            <a:r>
              <a:rPr lang="es-ES" dirty="0" err="1">
                <a:latin typeface="Calibri" charset="0"/>
              </a:rPr>
              <a:t>overall</a:t>
            </a:r>
            <a:r>
              <a:rPr lang="es-ES" dirty="0">
                <a:latin typeface="Calibri" charset="0"/>
              </a:rPr>
              <a:t> </a:t>
            </a:r>
            <a:r>
              <a:rPr lang="es-ES" dirty="0" err="1">
                <a:latin typeface="Calibri" charset="0"/>
              </a:rPr>
              <a:t>number</a:t>
            </a:r>
            <a:r>
              <a:rPr lang="es-ES" dirty="0">
                <a:latin typeface="Calibri" charset="0"/>
              </a:rPr>
              <a:t> of HIV </a:t>
            </a:r>
            <a:r>
              <a:rPr lang="es-ES" dirty="0" err="1">
                <a:latin typeface="Calibri" charset="0"/>
              </a:rPr>
              <a:t>diagnoses</a:t>
            </a:r>
            <a:r>
              <a:rPr lang="es-ES" dirty="0">
                <a:latin typeface="Calibri" charset="0"/>
              </a:rPr>
              <a:t> in </a:t>
            </a:r>
            <a:r>
              <a:rPr lang="es-ES" dirty="0" err="1">
                <a:latin typeface="Calibri" charset="0"/>
              </a:rPr>
              <a:t>migrants</a:t>
            </a:r>
            <a:r>
              <a:rPr lang="es-ES" dirty="0">
                <a:latin typeface="Calibri" charset="0"/>
              </a:rPr>
              <a:t> </a:t>
            </a:r>
            <a:r>
              <a:rPr lang="es-ES" dirty="0" err="1">
                <a:latin typeface="Calibri" charset="0"/>
              </a:rPr>
              <a:t>from</a:t>
            </a:r>
            <a:r>
              <a:rPr lang="es-ES" dirty="0">
                <a:latin typeface="Calibri" charset="0"/>
              </a:rPr>
              <a:t> </a:t>
            </a:r>
            <a:r>
              <a:rPr lang="es-ES" dirty="0" err="1">
                <a:latin typeface="Calibri" charset="0"/>
              </a:rPr>
              <a:t>countries</a:t>
            </a:r>
            <a:r>
              <a:rPr lang="es-ES" dirty="0">
                <a:latin typeface="Calibri" charset="0"/>
              </a:rPr>
              <a:t> </a:t>
            </a:r>
            <a:r>
              <a:rPr lang="es-ES" dirty="0" err="1">
                <a:latin typeface="Calibri" charset="0"/>
              </a:rPr>
              <a:t>where</a:t>
            </a:r>
            <a:r>
              <a:rPr lang="es-ES" dirty="0">
                <a:latin typeface="Calibri" charset="0"/>
              </a:rPr>
              <a:t> HIV </a:t>
            </a:r>
            <a:r>
              <a:rPr lang="es-ES" dirty="0" err="1">
                <a:latin typeface="Calibri" charset="0"/>
              </a:rPr>
              <a:t>is</a:t>
            </a:r>
            <a:r>
              <a:rPr lang="es-ES" dirty="0">
                <a:latin typeface="Calibri" charset="0"/>
              </a:rPr>
              <a:t> </a:t>
            </a:r>
            <a:r>
              <a:rPr lang="es-ES" dirty="0" err="1">
                <a:latin typeface="Calibri" charset="0"/>
              </a:rPr>
              <a:t>prevalent</a:t>
            </a:r>
            <a:r>
              <a:rPr lang="es-ES" dirty="0">
                <a:latin typeface="Calibri" charset="0"/>
              </a:rPr>
              <a:t> has </a:t>
            </a:r>
            <a:r>
              <a:rPr lang="es-ES" dirty="0" err="1">
                <a:latin typeface="Calibri" charset="0"/>
              </a:rPr>
              <a:t>declined</a:t>
            </a:r>
            <a:r>
              <a:rPr lang="es-ES" dirty="0">
                <a:latin typeface="Calibri" charset="0"/>
              </a:rPr>
              <a:t> in </a:t>
            </a:r>
            <a:r>
              <a:rPr lang="es-ES" dirty="0" err="1">
                <a:latin typeface="Calibri" charset="0"/>
              </a:rPr>
              <a:t>the</a:t>
            </a:r>
            <a:r>
              <a:rPr lang="es-ES" dirty="0">
                <a:latin typeface="Calibri" charset="0"/>
              </a:rPr>
              <a:t> EU/EEA </a:t>
            </a:r>
            <a:r>
              <a:rPr lang="es-ES" dirty="0" err="1">
                <a:latin typeface="Calibri" charset="0"/>
              </a:rPr>
              <a:t>over</a:t>
            </a:r>
            <a:r>
              <a:rPr lang="es-ES" dirty="0">
                <a:latin typeface="Calibri" charset="0"/>
              </a:rPr>
              <a:t> </a:t>
            </a:r>
            <a:r>
              <a:rPr lang="es-ES" dirty="0" err="1">
                <a:latin typeface="Calibri" charset="0"/>
              </a:rPr>
              <a:t>the</a:t>
            </a:r>
            <a:r>
              <a:rPr lang="es-ES" dirty="0">
                <a:latin typeface="Calibri" charset="0"/>
              </a:rPr>
              <a:t> </a:t>
            </a:r>
            <a:r>
              <a:rPr lang="es-ES" dirty="0" err="1">
                <a:latin typeface="Calibri" charset="0"/>
              </a:rPr>
              <a:t>past</a:t>
            </a:r>
            <a:r>
              <a:rPr lang="es-ES" dirty="0">
                <a:latin typeface="Calibri" charset="0"/>
              </a:rPr>
              <a:t> </a:t>
            </a:r>
            <a:r>
              <a:rPr lang="es-ES" dirty="0" err="1">
                <a:latin typeface="Calibri" charset="0"/>
              </a:rPr>
              <a:t>decade</a:t>
            </a:r>
            <a:r>
              <a:rPr lang="es-ES" dirty="0">
                <a:latin typeface="Calibri" charset="0"/>
              </a:rPr>
              <a:t>, </a:t>
            </a:r>
            <a:r>
              <a:rPr lang="es-ES" dirty="0" err="1">
                <a:latin typeface="Calibri" charset="0"/>
              </a:rPr>
              <a:t>migrants</a:t>
            </a:r>
            <a:r>
              <a:rPr lang="es-ES" dirty="0">
                <a:latin typeface="Calibri" charset="0"/>
              </a:rPr>
              <a:t> </a:t>
            </a:r>
            <a:r>
              <a:rPr lang="es-ES" dirty="0" err="1">
                <a:latin typeface="Calibri" charset="0"/>
              </a:rPr>
              <a:t>still</a:t>
            </a:r>
            <a:r>
              <a:rPr lang="es-ES" dirty="0">
                <a:latin typeface="Calibri" charset="0"/>
              </a:rPr>
              <a:t> </a:t>
            </a:r>
            <a:r>
              <a:rPr lang="es-ES" dirty="0" err="1">
                <a:latin typeface="Calibri" charset="0"/>
              </a:rPr>
              <a:t>account</a:t>
            </a:r>
            <a:r>
              <a:rPr lang="es-ES" dirty="0">
                <a:latin typeface="Calibri" charset="0"/>
              </a:rPr>
              <a:t> </a:t>
            </a:r>
            <a:r>
              <a:rPr lang="es-ES" dirty="0" err="1">
                <a:latin typeface="Calibri" charset="0"/>
              </a:rPr>
              <a:t>for</a:t>
            </a:r>
            <a:r>
              <a:rPr lang="es-ES" dirty="0">
                <a:latin typeface="Calibri" charset="0"/>
              </a:rPr>
              <a:t> 40% of </a:t>
            </a:r>
            <a:r>
              <a:rPr lang="es-ES" dirty="0" err="1">
                <a:latin typeface="Calibri" charset="0"/>
              </a:rPr>
              <a:t>reported</a:t>
            </a:r>
            <a:r>
              <a:rPr lang="es-ES" dirty="0">
                <a:latin typeface="Calibri" charset="0"/>
              </a:rPr>
              <a:t> cases (17%).</a:t>
            </a:r>
          </a:p>
          <a:p>
            <a:pPr marL="0" marR="0" indent="0" algn="l" defTabSz="457200" rtl="0" eaLnBrk="1" fontAlgn="auto" latinLnBrk="0" hangingPunct="1">
              <a:lnSpc>
                <a:spcPct val="100000"/>
              </a:lnSpc>
              <a:spcBef>
                <a:spcPct val="0"/>
              </a:spcBef>
              <a:spcAft>
                <a:spcPts val="0"/>
              </a:spcAft>
              <a:buClrTx/>
              <a:buSzTx/>
              <a:buFontTx/>
              <a:buNone/>
              <a:tabLst/>
              <a:defRPr/>
            </a:pPr>
            <a:r>
              <a:rPr lang="es-ES" dirty="0">
                <a:latin typeface="Calibri" charset="0"/>
              </a:rPr>
              <a:t>﻿</a:t>
            </a:r>
            <a:r>
              <a:rPr lang="es-ES" dirty="0" err="1">
                <a:latin typeface="Calibri" charset="0"/>
              </a:rPr>
              <a:t>Screening</a:t>
            </a:r>
            <a:r>
              <a:rPr lang="es-ES" dirty="0">
                <a:latin typeface="Calibri" charset="0"/>
              </a:rPr>
              <a:t> </a:t>
            </a:r>
            <a:r>
              <a:rPr lang="es-ES" dirty="0" err="1">
                <a:latin typeface="Calibri" charset="0"/>
              </a:rPr>
              <a:t>needs</a:t>
            </a:r>
            <a:r>
              <a:rPr lang="es-ES" dirty="0">
                <a:latin typeface="Calibri" charset="0"/>
              </a:rPr>
              <a:t> to be </a:t>
            </a:r>
            <a:r>
              <a:rPr lang="es-ES" dirty="0" err="1">
                <a:latin typeface="Calibri" charset="0"/>
              </a:rPr>
              <a:t>provided</a:t>
            </a:r>
            <a:r>
              <a:rPr lang="es-ES" dirty="0">
                <a:latin typeface="Calibri" charset="0"/>
              </a:rPr>
              <a:t> in a </a:t>
            </a:r>
            <a:r>
              <a:rPr lang="es-ES" dirty="0" err="1">
                <a:latin typeface="Calibri" charset="0"/>
              </a:rPr>
              <a:t>culturally</a:t>
            </a:r>
            <a:r>
              <a:rPr lang="es-ES" dirty="0">
                <a:latin typeface="Calibri" charset="0"/>
              </a:rPr>
              <a:t> </a:t>
            </a:r>
            <a:r>
              <a:rPr lang="es-ES" dirty="0" err="1">
                <a:latin typeface="Calibri" charset="0"/>
              </a:rPr>
              <a:t>appropriate</a:t>
            </a:r>
            <a:r>
              <a:rPr lang="es-ES" dirty="0">
                <a:latin typeface="Calibri" charset="0"/>
              </a:rPr>
              <a:t> </a:t>
            </a:r>
            <a:r>
              <a:rPr lang="es-ES" dirty="0" err="1">
                <a:latin typeface="Calibri" charset="0"/>
              </a:rPr>
              <a:t>environment</a:t>
            </a:r>
            <a:r>
              <a:rPr lang="es-ES" dirty="0">
                <a:latin typeface="Calibri" charset="0"/>
              </a:rPr>
              <a:t> and </a:t>
            </a:r>
            <a:r>
              <a:rPr lang="es-ES" dirty="0" err="1">
                <a:latin typeface="Calibri" charset="0"/>
              </a:rPr>
              <a:t>efforts</a:t>
            </a:r>
            <a:r>
              <a:rPr lang="es-ES" dirty="0">
                <a:latin typeface="Calibri" charset="0"/>
              </a:rPr>
              <a:t> </a:t>
            </a:r>
            <a:r>
              <a:rPr lang="es-ES" dirty="0" err="1">
                <a:latin typeface="Calibri" charset="0"/>
              </a:rPr>
              <a:t>should</a:t>
            </a:r>
            <a:r>
              <a:rPr lang="es-ES" dirty="0">
                <a:latin typeface="Calibri" charset="0"/>
              </a:rPr>
              <a:t> be </a:t>
            </a:r>
            <a:r>
              <a:rPr lang="es-ES" dirty="0" err="1">
                <a:latin typeface="Calibri" charset="0"/>
              </a:rPr>
              <a:t>made</a:t>
            </a:r>
            <a:r>
              <a:rPr lang="es-ES" dirty="0">
                <a:latin typeface="Calibri" charset="0"/>
              </a:rPr>
              <a:t> to reduce </a:t>
            </a:r>
            <a:r>
              <a:rPr lang="es-ES" dirty="0" err="1">
                <a:latin typeface="Calibri" charset="0"/>
              </a:rPr>
              <a:t>stigma</a:t>
            </a:r>
            <a:r>
              <a:rPr lang="es-ES" dirty="0">
                <a:latin typeface="Calibri" charset="0"/>
              </a:rPr>
              <a:t> </a:t>
            </a:r>
            <a:r>
              <a:rPr lang="es-ES" dirty="0" err="1">
                <a:latin typeface="Calibri" charset="0"/>
              </a:rPr>
              <a:t>around</a:t>
            </a:r>
            <a:r>
              <a:rPr lang="es-ES" dirty="0">
                <a:latin typeface="Calibri" charset="0"/>
              </a:rPr>
              <a:t> </a:t>
            </a:r>
            <a:r>
              <a:rPr lang="es-ES" dirty="0" err="1">
                <a:latin typeface="Calibri" charset="0"/>
              </a:rPr>
              <a:t>disease</a:t>
            </a:r>
            <a:r>
              <a:rPr lang="es-ES" dirty="0">
                <a:latin typeface="Calibri" charset="0"/>
              </a:rPr>
              <a:t> </a:t>
            </a:r>
            <a:r>
              <a:rPr lang="es-ES" dirty="0" err="1">
                <a:latin typeface="Calibri" charset="0"/>
              </a:rPr>
              <a:t>screening</a:t>
            </a:r>
            <a:r>
              <a:rPr lang="es-ES" dirty="0">
                <a:latin typeface="Calibri" charset="0"/>
              </a:rPr>
              <a:t>, </a:t>
            </a:r>
            <a:r>
              <a:rPr lang="es-ES" dirty="0" err="1">
                <a:latin typeface="Calibri" charset="0"/>
              </a:rPr>
              <a:t>with</a:t>
            </a:r>
            <a:r>
              <a:rPr lang="es-ES" dirty="0">
                <a:latin typeface="Calibri" charset="0"/>
              </a:rPr>
              <a:t> more </a:t>
            </a:r>
            <a:r>
              <a:rPr lang="es-ES" dirty="0" err="1">
                <a:latin typeface="Calibri" charset="0"/>
              </a:rPr>
              <a:t>emphasis</a:t>
            </a:r>
            <a:r>
              <a:rPr lang="es-ES" dirty="0">
                <a:latin typeface="Calibri" charset="0"/>
              </a:rPr>
              <a:t> placed </a:t>
            </a:r>
            <a:r>
              <a:rPr lang="es-ES" dirty="0" err="1">
                <a:latin typeface="Calibri" charset="0"/>
              </a:rPr>
              <a:t>on</a:t>
            </a:r>
            <a:r>
              <a:rPr lang="es-ES" dirty="0">
                <a:latin typeface="Calibri" charset="0"/>
              </a:rPr>
              <a:t> </a:t>
            </a:r>
            <a:r>
              <a:rPr lang="es-ES" dirty="0" err="1">
                <a:latin typeface="Calibri" charset="0"/>
              </a:rPr>
              <a:t>tackling</a:t>
            </a:r>
            <a:r>
              <a:rPr lang="es-ES" dirty="0">
                <a:latin typeface="Calibri" charset="0"/>
              </a:rPr>
              <a:t> late </a:t>
            </a:r>
            <a:r>
              <a:rPr lang="es-ES" dirty="0" err="1">
                <a:latin typeface="Calibri" charset="0"/>
              </a:rPr>
              <a:t>presentation</a:t>
            </a:r>
            <a:r>
              <a:rPr lang="es-ES" dirty="0">
                <a:latin typeface="Calibri" charset="0"/>
              </a:rPr>
              <a:t> </a:t>
            </a:r>
            <a:r>
              <a:rPr lang="es-ES" dirty="0" err="1">
                <a:latin typeface="Calibri" charset="0"/>
              </a:rPr>
              <a:t>among</a:t>
            </a:r>
            <a:r>
              <a:rPr lang="es-ES" dirty="0">
                <a:latin typeface="Calibri" charset="0"/>
              </a:rPr>
              <a:t> </a:t>
            </a:r>
            <a:r>
              <a:rPr lang="es-ES" dirty="0" err="1">
                <a:latin typeface="Calibri" charset="0"/>
              </a:rPr>
              <a:t>migrants</a:t>
            </a:r>
            <a:r>
              <a:rPr lang="es-ES" dirty="0">
                <a:latin typeface="Calibri" charset="0"/>
              </a:rPr>
              <a:t>.</a:t>
            </a: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B5C4C4-8343-4745-87C1-8AEADEFCE73B}" type="slidenum">
              <a:rPr lang="es-ES" sz="1200"/>
              <a:pPr eaLnBrk="1" hangingPunct="1"/>
              <a:t>18</a:t>
            </a:fld>
            <a:endParaRPr lang="es-E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latin typeface="Calibri" charset="0"/>
              </a:rPr>
              <a:t>La prevalencia de la infección por el VIH está muy influenciada por la de sus regiones de origen. Muchos de ellos proceden de áreas donde la prevalencia es elevada como África subsahariana (5%), Centro y Sudamérica (0,5%), Caribe (1%), y Europa oriental. En muchas ocasiones las cifras de prevalencia en inmigrantes residentes en España se han derivado de estudios en poblaciones con comportamientos de riesgo o poblaciones seleccionadas, con cifras en un rango de 0,2-5,6%. Lo que si se observa de forma consistente en todos los estudios es que la población Subsahariana es la más afectada.</a:t>
            </a:r>
          </a:p>
          <a:p>
            <a:pPr eaLnBrk="1" hangingPunct="1">
              <a:spcBef>
                <a:spcPct val="0"/>
              </a:spcBef>
            </a:pPr>
            <a:r>
              <a:rPr lang="es-ES" dirty="0">
                <a:latin typeface="Calibri" charset="0"/>
              </a:rPr>
              <a:t>Datos sobre epidemiología del VIH en el mundo: http://</a:t>
            </a:r>
            <a:r>
              <a:rPr lang="es-ES" dirty="0" err="1">
                <a:latin typeface="Calibri" charset="0"/>
              </a:rPr>
              <a:t>www.unaids.org</a:t>
            </a:r>
            <a:r>
              <a:rPr lang="es-ES" dirty="0">
                <a:latin typeface="Calibri" charset="0"/>
              </a:rPr>
              <a:t>/en/</a:t>
            </a:r>
            <a:r>
              <a:rPr lang="es-ES" dirty="0" err="1">
                <a:latin typeface="Calibri" charset="0"/>
              </a:rPr>
              <a:t>dataanalysis</a:t>
            </a:r>
            <a:r>
              <a:rPr lang="es-ES" dirty="0">
                <a:latin typeface="Calibri" charset="0"/>
              </a:rPr>
              <a:t>/</a:t>
            </a:r>
            <a:r>
              <a:rPr lang="es-ES" dirty="0" err="1">
                <a:latin typeface="Calibri" charset="0"/>
              </a:rPr>
              <a:t>datatools</a:t>
            </a:r>
            <a:r>
              <a:rPr lang="es-ES" dirty="0">
                <a:latin typeface="Calibri" charset="0"/>
              </a:rPr>
              <a:t>/</a:t>
            </a:r>
            <a:r>
              <a:rPr lang="es-ES" dirty="0" err="1">
                <a:latin typeface="Calibri" charset="0"/>
              </a:rPr>
              <a:t>aidsinfo</a:t>
            </a:r>
            <a:r>
              <a:rPr lang="es-ES" dirty="0">
                <a:latin typeface="Calibri" charset="0"/>
              </a:rPr>
              <a:t>.</a:t>
            </a:r>
          </a:p>
          <a:p>
            <a:pPr eaLnBrk="1" hangingPunct="1">
              <a:spcBef>
                <a:spcPct val="0"/>
              </a:spcBef>
            </a:pPr>
            <a:endParaRPr lang="es-ES" dirty="0">
              <a:latin typeface="Calibri" charset="0"/>
            </a:endParaRPr>
          </a:p>
          <a:p>
            <a:pPr eaLnBrk="1" hangingPunct="1">
              <a:spcBef>
                <a:spcPct val="0"/>
              </a:spcBef>
            </a:pPr>
            <a:endParaRPr lang="es-ES" dirty="0">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B5C4C4-8343-4745-87C1-8AEADEFCE73B}" type="slidenum">
              <a:rPr lang="es-ES" sz="1200"/>
              <a:pPr eaLnBrk="1" hangingPunct="1"/>
              <a:t>19</a:t>
            </a:fld>
            <a:endParaRPr lang="es-E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aseline="0" dirty="0">
                <a:solidFill>
                  <a:srgbClr val="005389"/>
                </a:solidFill>
                <a:latin typeface="Helvetica"/>
              </a:rPr>
              <a:t>We assumed HIV infection in France if at least one of the following was fulfilled: (</a:t>
            </a:r>
            <a:r>
              <a:rPr lang="en-GB" sz="1200" baseline="0" dirty="0" err="1">
                <a:solidFill>
                  <a:srgbClr val="005389"/>
                </a:solidFill>
                <a:latin typeface="Helvetica"/>
              </a:rPr>
              <a:t>i</a:t>
            </a:r>
            <a:r>
              <a:rPr lang="en-GB" sz="1200" baseline="0" dirty="0">
                <a:solidFill>
                  <a:srgbClr val="005389"/>
                </a:solidFill>
                <a:latin typeface="Helvetica"/>
              </a:rPr>
              <a:t>) HIV diagnosis at least 11 years after arrival in France, (ii)at least one negative HIV test in France, (iii) sexual debut after arrival in France. Otherwise, time of HIV infection was based on statistical modelling of first CD4+ T-cell count;</a:t>
            </a:r>
            <a:endParaRPr lang="en-GB" baseline="0" dirty="0"/>
          </a:p>
        </p:txBody>
      </p:sp>
      <p:sp>
        <p:nvSpPr>
          <p:cNvPr id="4" name="Marcador de número de diapositiva 3"/>
          <p:cNvSpPr>
            <a:spLocks noGrp="1"/>
          </p:cNvSpPr>
          <p:nvPr>
            <p:ph type="sldNum" sz="quarter" idx="10"/>
          </p:nvPr>
        </p:nvSpPr>
        <p:spPr/>
        <p:txBody>
          <a:bodyPr/>
          <a:lstStyle/>
          <a:p>
            <a:fld id="{3C09602D-567E-6E45-8A20-FC633AF46A1B}" type="slidenum">
              <a:rPr lang="es-ES_tradnl" smtClean="0"/>
              <a:pPr/>
              <a:t>20</a:t>
            </a:fld>
            <a:endParaRPr lang="es-ES_tradnl"/>
          </a:p>
        </p:txBody>
      </p:sp>
    </p:spTree>
    <p:extLst>
      <p:ext uri="{BB962C8B-B14F-4D97-AF65-F5344CB8AC3E}">
        <p14:creationId xmlns:p14="http://schemas.microsoft.com/office/powerpoint/2010/main" val="1273757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92500" lnSpcReduction="20000"/>
          </a:bodyPr>
          <a:lstStyle/>
          <a:p>
            <a:r>
              <a:rPr lang="en-GB" baseline="0" dirty="0" err="1"/>
              <a:t>Cada</a:t>
            </a:r>
            <a:r>
              <a:rPr lang="en-GB" baseline="0" dirty="0"/>
              <a:t> </a:t>
            </a:r>
            <a:r>
              <a:rPr lang="en-GB" baseline="0" dirty="0" err="1"/>
              <a:t>vez</a:t>
            </a:r>
            <a:r>
              <a:rPr lang="en-GB" baseline="0" dirty="0"/>
              <a:t> hay </a:t>
            </a:r>
            <a:r>
              <a:rPr lang="en-GB" baseline="0" dirty="0" err="1"/>
              <a:t>más</a:t>
            </a:r>
            <a:r>
              <a:rPr lang="en-GB" baseline="0" dirty="0"/>
              <a:t> </a:t>
            </a:r>
            <a:r>
              <a:rPr lang="en-GB" baseline="0" dirty="0" err="1"/>
              <a:t>evidencias</a:t>
            </a:r>
            <a:r>
              <a:rPr lang="en-GB" baseline="0" dirty="0"/>
              <a:t> </a:t>
            </a:r>
            <a:r>
              <a:rPr lang="en-GB" baseline="0" dirty="0" err="1"/>
              <a:t>que</a:t>
            </a:r>
            <a:r>
              <a:rPr lang="en-GB" baseline="0" dirty="0"/>
              <a:t> </a:t>
            </a:r>
            <a:r>
              <a:rPr lang="en-GB" baseline="0" dirty="0" err="1"/>
              <a:t>muestran</a:t>
            </a:r>
            <a:r>
              <a:rPr lang="en-GB" baseline="0" dirty="0"/>
              <a:t> </a:t>
            </a:r>
            <a:r>
              <a:rPr lang="en-GB" baseline="0" dirty="0" err="1"/>
              <a:t>que</a:t>
            </a:r>
            <a:r>
              <a:rPr lang="en-GB" baseline="0" dirty="0"/>
              <a:t> la </a:t>
            </a:r>
            <a:r>
              <a:rPr lang="en-GB" baseline="0" dirty="0" err="1"/>
              <a:t>proporción</a:t>
            </a:r>
            <a:r>
              <a:rPr lang="en-GB" baseline="0" dirty="0"/>
              <a:t> de </a:t>
            </a:r>
            <a:r>
              <a:rPr lang="en-GB" baseline="0" dirty="0" err="1"/>
              <a:t>infecciones</a:t>
            </a:r>
            <a:r>
              <a:rPr lang="en-GB" baseline="0" dirty="0"/>
              <a:t> </a:t>
            </a:r>
            <a:r>
              <a:rPr lang="en-GB" baseline="0" dirty="0" err="1"/>
              <a:t>adquiridas</a:t>
            </a:r>
            <a:r>
              <a:rPr lang="en-GB" baseline="0" dirty="0"/>
              <a:t> </a:t>
            </a:r>
            <a:r>
              <a:rPr lang="en-GB" baseline="0" dirty="0" err="1"/>
              <a:t>posmigración</a:t>
            </a:r>
            <a:r>
              <a:rPr lang="en-GB" baseline="0" dirty="0"/>
              <a:t> </a:t>
            </a:r>
            <a:r>
              <a:rPr lang="en-GB" baseline="0" dirty="0" err="1"/>
              <a:t>es</a:t>
            </a:r>
            <a:r>
              <a:rPr lang="en-GB" baseline="0" dirty="0"/>
              <a:t> </a:t>
            </a:r>
            <a:r>
              <a:rPr lang="en-GB" baseline="0" dirty="0" err="1"/>
              <a:t>importante</a:t>
            </a:r>
            <a:r>
              <a:rPr lang="en-GB" baseline="0" dirty="0"/>
              <a:t>. Un </a:t>
            </a:r>
            <a:r>
              <a:rPr lang="en-GB" baseline="0" dirty="0" err="1"/>
              <a:t>reciente</a:t>
            </a:r>
            <a:r>
              <a:rPr lang="en-GB" baseline="0" dirty="0"/>
              <a:t> </a:t>
            </a:r>
            <a:r>
              <a:rPr lang="en-GB" baseline="0" dirty="0" err="1"/>
              <a:t>estudio</a:t>
            </a:r>
            <a:r>
              <a:rPr lang="en-GB" baseline="0" dirty="0"/>
              <a:t> a </a:t>
            </a:r>
            <a:r>
              <a:rPr lang="en-GB" baseline="0" dirty="0" err="1"/>
              <a:t>nivel</a:t>
            </a:r>
            <a:r>
              <a:rPr lang="en-GB" baseline="0" dirty="0"/>
              <a:t> </a:t>
            </a:r>
            <a:r>
              <a:rPr lang="en-GB" baseline="0" dirty="0" err="1"/>
              <a:t>europeo</a:t>
            </a:r>
            <a:r>
              <a:rPr lang="en-GB" baseline="0" dirty="0"/>
              <a:t> (AMASE) ha </a:t>
            </a:r>
            <a:r>
              <a:rPr lang="en-GB" baseline="0" dirty="0" err="1"/>
              <a:t>determinado</a:t>
            </a:r>
            <a:r>
              <a:rPr lang="en-GB" baseline="0" dirty="0"/>
              <a:t> que la </a:t>
            </a:r>
            <a:r>
              <a:rPr lang="en-GB" baseline="0" dirty="0" err="1"/>
              <a:t>proporción</a:t>
            </a:r>
            <a:r>
              <a:rPr lang="en-GB" baseline="0" dirty="0"/>
              <a:t> de </a:t>
            </a:r>
            <a:r>
              <a:rPr lang="en-GB" baseline="0" dirty="0" err="1"/>
              <a:t>inmigrantes</a:t>
            </a:r>
            <a:r>
              <a:rPr lang="en-GB" baseline="0" dirty="0"/>
              <a:t> que de forma probable o </a:t>
            </a:r>
            <a:r>
              <a:rPr lang="en-GB" baseline="0" dirty="0" err="1"/>
              <a:t>definitiva</a:t>
            </a:r>
            <a:r>
              <a:rPr lang="en-GB" baseline="0" dirty="0"/>
              <a:t> </a:t>
            </a:r>
            <a:r>
              <a:rPr lang="en-GB" baseline="0" dirty="0" err="1"/>
              <a:t>adquirieron</a:t>
            </a:r>
            <a:r>
              <a:rPr lang="en-GB" baseline="0" dirty="0"/>
              <a:t> la </a:t>
            </a:r>
            <a:r>
              <a:rPr lang="en-GB" baseline="0" dirty="0" err="1"/>
              <a:t>infección</a:t>
            </a:r>
            <a:r>
              <a:rPr lang="en-GB" baseline="0" dirty="0"/>
              <a:t> </a:t>
            </a:r>
            <a:r>
              <a:rPr lang="en-GB" baseline="0" dirty="0" err="1"/>
              <a:t>posmigración</a:t>
            </a:r>
            <a:r>
              <a:rPr lang="en-GB" baseline="0" dirty="0"/>
              <a:t> </a:t>
            </a:r>
            <a:r>
              <a:rPr lang="en-GB" baseline="0" dirty="0" err="1"/>
              <a:t>sería</a:t>
            </a:r>
            <a:r>
              <a:rPr lang="en-GB" baseline="0" dirty="0"/>
              <a:t> del 72% entre los hombres que </a:t>
            </a:r>
            <a:r>
              <a:rPr lang="en-GB" baseline="0" dirty="0" err="1"/>
              <a:t>tienen</a:t>
            </a:r>
            <a:r>
              <a:rPr lang="en-GB" baseline="0" dirty="0"/>
              <a:t> </a:t>
            </a:r>
            <a:r>
              <a:rPr lang="en-GB" baseline="0" dirty="0" err="1"/>
              <a:t>sexo</a:t>
            </a:r>
            <a:r>
              <a:rPr lang="en-GB" baseline="0" dirty="0"/>
              <a:t> con hombres (HSH) y del 38% entre los </a:t>
            </a:r>
            <a:r>
              <a:rPr lang="en-GB" baseline="0" dirty="0" err="1"/>
              <a:t>heterosexuales</a:t>
            </a:r>
            <a:r>
              <a:rPr lang="en-GB" baseline="0" dirty="0"/>
              <a:t>, y, </a:t>
            </a:r>
            <a:r>
              <a:rPr lang="en-GB" baseline="0" dirty="0" err="1"/>
              <a:t>según</a:t>
            </a:r>
            <a:r>
              <a:rPr lang="en-GB" baseline="0" dirty="0"/>
              <a:t> el </a:t>
            </a:r>
            <a:r>
              <a:rPr lang="en-GB" baseline="0" dirty="0" err="1"/>
              <a:t>origen</a:t>
            </a:r>
            <a:r>
              <a:rPr lang="en-GB" baseline="0" dirty="0"/>
              <a:t> </a:t>
            </a:r>
            <a:r>
              <a:rPr lang="en-GB" baseline="0" dirty="0" err="1"/>
              <a:t>geográfico</a:t>
            </a:r>
            <a:r>
              <a:rPr lang="en-GB" baseline="0" dirty="0"/>
              <a:t>, del 68% en lati- </a:t>
            </a:r>
            <a:r>
              <a:rPr lang="en-GB" baseline="0" dirty="0" err="1"/>
              <a:t>noamericanos</a:t>
            </a:r>
            <a:r>
              <a:rPr lang="en-GB" baseline="0" dirty="0"/>
              <a:t> y del 32% en </a:t>
            </a:r>
            <a:r>
              <a:rPr lang="en-GB" baseline="0" dirty="0" err="1"/>
              <a:t>africanos</a:t>
            </a:r>
            <a:r>
              <a:rPr lang="en-GB" baseline="0" dirty="0"/>
              <a:t> </a:t>
            </a:r>
            <a:r>
              <a:rPr lang="en-GB" baseline="0" dirty="0" err="1"/>
              <a:t>subsaharianos</a:t>
            </a:r>
            <a:r>
              <a:rPr lang="en-GB" baseline="0" dirty="0"/>
              <a:t>.</a:t>
            </a:r>
          </a:p>
          <a:p>
            <a:endParaRPr lang="en-GB" baseline="0" dirty="0"/>
          </a:p>
          <a:p>
            <a:r>
              <a:rPr lang="en-GB" baseline="0" dirty="0"/>
              <a:t>﻿Our study suggests that 63% </a:t>
            </a:r>
            <a:r>
              <a:rPr lang="en-GB" baseline="0" dirty="0" err="1"/>
              <a:t>ofHIV</a:t>
            </a:r>
            <a:r>
              <a:rPr lang="en-GB" baseline="0" dirty="0"/>
              <a:t>-positive migrants in </a:t>
            </a:r>
            <a:r>
              <a:rPr lang="en-GB" baseline="0" dirty="0" err="1"/>
              <a:t>aMASE</a:t>
            </a:r>
            <a:r>
              <a:rPr lang="en-GB" baseline="0" dirty="0"/>
              <a:t> – who were diagnosed within the preceding 5 years – acquired </a:t>
            </a:r>
            <a:r>
              <a:rPr lang="en-GB" baseline="0" dirty="0" err="1"/>
              <a:t>HIVafter</a:t>
            </a:r>
            <a:r>
              <a:rPr lang="en-GB" baseline="0" dirty="0"/>
              <a:t> migrating into Europe. The proportion of postmigration HIV acquisition varies by patients’ origin which is closely linked to the mode of HIV transmission</a:t>
            </a:r>
          </a:p>
          <a:p>
            <a:endParaRPr lang="en-GB"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Estas cifras inciden en la necesidad y pertinencia de reforzar las intervenciones de </a:t>
            </a:r>
            <a:r>
              <a:rPr lang="es-ES" sz="1200" kern="1200" dirty="0" err="1">
                <a:solidFill>
                  <a:schemeClr val="tx1"/>
                </a:solidFill>
                <a:effectLst/>
                <a:latin typeface="+mn-lt"/>
                <a:ea typeface="+mn-ea"/>
                <a:cs typeface="+mn-cs"/>
              </a:rPr>
              <a:t>prevención</a:t>
            </a:r>
            <a:r>
              <a:rPr lang="es-ES" sz="1200" kern="1200" dirty="0">
                <a:solidFill>
                  <a:schemeClr val="tx1"/>
                </a:solidFill>
                <a:effectLst/>
                <a:latin typeface="+mn-lt"/>
                <a:ea typeface="+mn-ea"/>
                <a:cs typeface="+mn-cs"/>
              </a:rPr>
              <a:t>, poniendo de relieve problemas en el acceso y </a:t>
            </a:r>
            <a:r>
              <a:rPr lang="es-ES" sz="1200" kern="1200" dirty="0" err="1">
                <a:solidFill>
                  <a:schemeClr val="tx1"/>
                </a:solidFill>
                <a:effectLst/>
                <a:latin typeface="+mn-lt"/>
                <a:ea typeface="+mn-ea"/>
                <a:cs typeface="+mn-cs"/>
              </a:rPr>
              <a:t>utilización</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métodos</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prevención</a:t>
            </a:r>
            <a:r>
              <a:rPr lang="es-ES" sz="1200" kern="1200" dirty="0">
                <a:solidFill>
                  <a:schemeClr val="tx1"/>
                </a:solidFill>
                <a:effectLst/>
                <a:latin typeface="+mn-lt"/>
                <a:ea typeface="+mn-ea"/>
                <a:cs typeface="+mn-cs"/>
              </a:rPr>
              <a:t> en poblaciones que </a:t>
            </a:r>
            <a:r>
              <a:rPr lang="es-ES" sz="1200" kern="1200" dirty="0" err="1">
                <a:solidFill>
                  <a:schemeClr val="tx1"/>
                </a:solidFill>
                <a:effectLst/>
                <a:latin typeface="+mn-lt"/>
                <a:ea typeface="+mn-ea"/>
                <a:cs typeface="+mn-cs"/>
              </a:rPr>
              <a:t>estarían</a:t>
            </a:r>
            <a:r>
              <a:rPr lang="es-ES" sz="1200" kern="1200" dirty="0">
                <a:solidFill>
                  <a:schemeClr val="tx1"/>
                </a:solidFill>
                <a:effectLst/>
                <a:latin typeface="+mn-lt"/>
                <a:ea typeface="+mn-ea"/>
                <a:cs typeface="+mn-cs"/>
              </a:rPr>
              <a:t> llevando a cabo conductas de riesgo en entornos de alta prevalencia.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20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a:t>﻿The study was conducted from July 2013 to July 2015 in 57 clinics (nine European countries), targeting individuals over 18 years diagnosed in the preceding 5 years and born abroad. Electronic questionnaires supplemented with clinical data were completed in any of 15 languages. Postmigration HIV acquisition was estimated through Bayesian approaches combining extensive information on migration and patients’ characteristics. CD4þ cell counts and HIV-RNA trajectories from </a:t>
            </a:r>
            <a:r>
              <a:rPr lang="en-GB" baseline="0" dirty="0" err="1"/>
              <a:t>seroconver</a:t>
            </a:r>
            <a:r>
              <a:rPr lang="en-GB" baseline="0" dirty="0"/>
              <a:t>- </a:t>
            </a:r>
            <a:r>
              <a:rPr lang="en-GB" baseline="0" dirty="0" err="1"/>
              <a:t>sion</a:t>
            </a:r>
            <a:r>
              <a:rPr lang="en-GB" baseline="0" dirty="0"/>
              <a:t> were estimated by bivariate linear mixed models fitted to natural history data. Postmigration acquisition risk factors were investigated with weighted logistic regression.</a:t>
            </a:r>
          </a:p>
          <a:p>
            <a:endParaRPr lang="en-GB" baseline="0" dirty="0"/>
          </a:p>
        </p:txBody>
      </p:sp>
      <p:sp>
        <p:nvSpPr>
          <p:cNvPr id="4" name="Marcador de número de diapositiva 3"/>
          <p:cNvSpPr>
            <a:spLocks noGrp="1"/>
          </p:cNvSpPr>
          <p:nvPr>
            <p:ph type="sldNum" sz="quarter" idx="10"/>
          </p:nvPr>
        </p:nvSpPr>
        <p:spPr/>
        <p:txBody>
          <a:bodyPr/>
          <a:lstStyle/>
          <a:p>
            <a:fld id="{3C09602D-567E-6E45-8A20-FC633AF46A1B}" type="slidenum">
              <a:rPr lang="es-ES_tradnl" smtClean="0"/>
              <a:pPr/>
              <a:t>21</a:t>
            </a:fld>
            <a:endParaRPr lang="es-ES_tradnl"/>
          </a:p>
        </p:txBody>
      </p:sp>
    </p:spTree>
    <p:extLst>
      <p:ext uri="{BB962C8B-B14F-4D97-AF65-F5344CB8AC3E}">
        <p14:creationId xmlns:p14="http://schemas.microsoft.com/office/powerpoint/2010/main" val="1273757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Aunque la migración por sí misma no es un factor para el VIH,  contexto migratorio si puede favorecer la adquisición de la infección.</a:t>
            </a:r>
          </a:p>
        </p:txBody>
      </p:sp>
      <p:sp>
        <p:nvSpPr>
          <p:cNvPr id="4" name="Marcador de número de diapositiva 3"/>
          <p:cNvSpPr>
            <a:spLocks noGrp="1"/>
          </p:cNvSpPr>
          <p:nvPr>
            <p:ph type="sldNum" sz="quarter" idx="5"/>
          </p:nvPr>
        </p:nvSpPr>
        <p:spPr/>
        <p:txBody>
          <a:bodyPr/>
          <a:lstStyle/>
          <a:p>
            <a:fld id="{3C09602D-567E-6E45-8A20-FC633AF46A1B}" type="slidenum">
              <a:rPr lang="es-ES_tradnl" smtClean="0"/>
              <a:pPr/>
              <a:t>22</a:t>
            </a:fld>
            <a:endParaRPr lang="es-ES_tradnl"/>
          </a:p>
        </p:txBody>
      </p:sp>
    </p:spTree>
    <p:extLst>
      <p:ext uri="{BB962C8B-B14F-4D97-AF65-F5344CB8AC3E}">
        <p14:creationId xmlns:p14="http://schemas.microsoft.com/office/powerpoint/2010/main" val="2737550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857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endParaRPr lang="es-ES" dirty="0">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B5C4C4-8343-4745-87C1-8AEADEFCE73B}" type="slidenum">
              <a:rPr lang="es-ES" sz="1200"/>
              <a:pPr eaLnBrk="1" hangingPunct="1"/>
              <a:t>23</a:t>
            </a:fld>
            <a:endParaRPr lang="es-ES" sz="1200"/>
          </a:p>
        </p:txBody>
      </p:sp>
    </p:spTree>
    <p:extLst>
      <p:ext uri="{BB962C8B-B14F-4D97-AF65-F5344CB8AC3E}">
        <p14:creationId xmlns:p14="http://schemas.microsoft.com/office/powerpoint/2010/main" val="3349981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770"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rPr>
              <a:t>Entre los </a:t>
            </a:r>
            <a:r>
              <a:rPr lang="en-GB" dirty="0" err="1">
                <a:latin typeface="Calibri" charset="0"/>
              </a:rPr>
              <a:t>condicionantes</a:t>
            </a:r>
            <a:r>
              <a:rPr lang="en-GB" dirty="0">
                <a:latin typeface="Calibri" charset="0"/>
              </a:rPr>
              <a:t> </a:t>
            </a:r>
            <a:r>
              <a:rPr lang="en-GB" dirty="0" err="1">
                <a:latin typeface="Calibri" charset="0"/>
              </a:rPr>
              <a:t>geográficos</a:t>
            </a:r>
            <a:r>
              <a:rPr lang="en-GB" dirty="0">
                <a:latin typeface="Calibri" charset="0"/>
              </a:rPr>
              <a:t> se </a:t>
            </a:r>
            <a:r>
              <a:rPr lang="en-GB" dirty="0" err="1">
                <a:latin typeface="Calibri" charset="0"/>
              </a:rPr>
              <a:t>encuentra</a:t>
            </a:r>
            <a:r>
              <a:rPr lang="en-GB" dirty="0">
                <a:latin typeface="Calibri" charset="0"/>
              </a:rPr>
              <a:t> la </a:t>
            </a:r>
            <a:r>
              <a:rPr lang="en-GB" dirty="0" err="1">
                <a:latin typeface="Calibri" charset="0"/>
              </a:rPr>
              <a:t>existencia</a:t>
            </a:r>
            <a:r>
              <a:rPr lang="en-GB" dirty="0">
                <a:latin typeface="Calibri" charset="0"/>
              </a:rPr>
              <a:t> de </a:t>
            </a:r>
            <a:r>
              <a:rPr lang="en-GB" dirty="0" err="1">
                <a:latin typeface="Calibri" charset="0"/>
              </a:rPr>
              <a:t>patógenos</a:t>
            </a:r>
            <a:r>
              <a:rPr lang="en-GB" dirty="0">
                <a:latin typeface="Calibri" charset="0"/>
              </a:rPr>
              <a:t> </a:t>
            </a:r>
            <a:r>
              <a:rPr lang="en-GB" dirty="0" err="1">
                <a:latin typeface="Calibri" charset="0"/>
              </a:rPr>
              <a:t>exóticos</a:t>
            </a:r>
            <a:r>
              <a:rPr lang="en-GB" dirty="0">
                <a:latin typeface="Calibri" charset="0"/>
              </a:rPr>
              <a:t> </a:t>
            </a:r>
            <a:r>
              <a:rPr lang="en-GB" dirty="0" err="1">
                <a:latin typeface="Calibri" charset="0"/>
              </a:rPr>
              <a:t>que</a:t>
            </a:r>
            <a:r>
              <a:rPr lang="en-GB" dirty="0">
                <a:latin typeface="Calibri" charset="0"/>
              </a:rPr>
              <a:t> no </a:t>
            </a:r>
            <a:r>
              <a:rPr lang="en-GB" dirty="0" err="1">
                <a:latin typeface="Calibri" charset="0"/>
              </a:rPr>
              <a:t>aparecen</a:t>
            </a:r>
            <a:r>
              <a:rPr lang="en-GB" dirty="0">
                <a:latin typeface="Calibri" charset="0"/>
              </a:rPr>
              <a:t> en </a:t>
            </a:r>
            <a:r>
              <a:rPr lang="en-GB" dirty="0" err="1">
                <a:latin typeface="Calibri" charset="0"/>
              </a:rPr>
              <a:t>nuestro</a:t>
            </a:r>
            <a:r>
              <a:rPr lang="en-GB" dirty="0">
                <a:latin typeface="Calibri" charset="0"/>
              </a:rPr>
              <a:t> </a:t>
            </a:r>
            <a:r>
              <a:rPr lang="en-GB" dirty="0" err="1">
                <a:latin typeface="Calibri" charset="0"/>
              </a:rPr>
              <a:t>medio</a:t>
            </a:r>
            <a:r>
              <a:rPr lang="en-GB" dirty="0">
                <a:latin typeface="Calibri" charset="0"/>
              </a:rPr>
              <a:t>, o </a:t>
            </a:r>
            <a:r>
              <a:rPr lang="en-GB" dirty="0" err="1">
                <a:latin typeface="Calibri" charset="0"/>
              </a:rPr>
              <a:t>una</a:t>
            </a:r>
            <a:r>
              <a:rPr lang="en-GB" dirty="0">
                <a:latin typeface="Calibri" charset="0"/>
              </a:rPr>
              <a:t> </a:t>
            </a:r>
            <a:r>
              <a:rPr lang="en-GB" dirty="0" err="1">
                <a:latin typeface="Calibri" charset="0"/>
              </a:rPr>
              <a:t>prevalencia</a:t>
            </a:r>
            <a:r>
              <a:rPr lang="en-GB" dirty="0">
                <a:latin typeface="Calibri" charset="0"/>
              </a:rPr>
              <a:t> mayor de </a:t>
            </a:r>
            <a:r>
              <a:rPr lang="en-GB" dirty="0" err="1">
                <a:latin typeface="Calibri" charset="0"/>
              </a:rPr>
              <a:t>otras</a:t>
            </a:r>
            <a:r>
              <a:rPr lang="en-GB" dirty="0">
                <a:latin typeface="Calibri" charset="0"/>
              </a:rPr>
              <a:t> </a:t>
            </a:r>
            <a:r>
              <a:rPr lang="en-GB" dirty="0" err="1">
                <a:latin typeface="Calibri" charset="0"/>
              </a:rPr>
              <a:t>infecciones</a:t>
            </a:r>
            <a:r>
              <a:rPr lang="en-GB" dirty="0">
                <a:latin typeface="Calibri" charset="0"/>
              </a:rPr>
              <a:t> </a:t>
            </a:r>
            <a:r>
              <a:rPr lang="en-GB" dirty="0" err="1">
                <a:latin typeface="Calibri" charset="0"/>
              </a:rPr>
              <a:t>cosmopolitas</a:t>
            </a:r>
            <a:r>
              <a:rPr lang="en-GB" dirty="0">
                <a:latin typeface="Calibri" charset="0"/>
              </a:rPr>
              <a:t>. Entre </a:t>
            </a:r>
            <a:r>
              <a:rPr lang="en-GB" dirty="0" err="1">
                <a:latin typeface="Calibri" charset="0"/>
              </a:rPr>
              <a:t>ellas</a:t>
            </a:r>
            <a:r>
              <a:rPr lang="en-GB" dirty="0">
                <a:latin typeface="Calibri" charset="0"/>
              </a:rPr>
              <a:t> </a:t>
            </a:r>
            <a:r>
              <a:rPr lang="en-GB" dirty="0" err="1">
                <a:latin typeface="Calibri" charset="0"/>
              </a:rPr>
              <a:t>podemos</a:t>
            </a:r>
            <a:r>
              <a:rPr lang="en-GB" dirty="0">
                <a:latin typeface="Calibri" charset="0"/>
              </a:rPr>
              <a:t> </a:t>
            </a:r>
            <a:r>
              <a:rPr lang="en-GB" dirty="0" err="1">
                <a:latin typeface="Calibri" charset="0"/>
              </a:rPr>
              <a:t>citar</a:t>
            </a:r>
            <a:r>
              <a:rPr lang="en-GB" dirty="0">
                <a:latin typeface="Calibri" charset="0"/>
              </a:rPr>
              <a:t> la </a:t>
            </a:r>
            <a:r>
              <a:rPr lang="en-GB" dirty="0" err="1">
                <a:latin typeface="Calibri" charset="0"/>
              </a:rPr>
              <a:t>presencia</a:t>
            </a:r>
            <a:r>
              <a:rPr lang="en-GB" dirty="0">
                <a:latin typeface="Calibri" charset="0"/>
              </a:rPr>
              <a:t> de </a:t>
            </a:r>
            <a:r>
              <a:rPr lang="en-GB" dirty="0" err="1">
                <a:latin typeface="Calibri" charset="0"/>
              </a:rPr>
              <a:t>coinfecciones</a:t>
            </a:r>
            <a:r>
              <a:rPr lang="en-GB" dirty="0">
                <a:latin typeface="Calibri" charset="0"/>
              </a:rPr>
              <a:t> </a:t>
            </a:r>
            <a:r>
              <a:rPr lang="en-GB" dirty="0" err="1">
                <a:latin typeface="Calibri" charset="0"/>
              </a:rPr>
              <a:t>por</a:t>
            </a:r>
            <a:r>
              <a:rPr lang="en-GB" dirty="0">
                <a:latin typeface="Calibri" charset="0"/>
              </a:rPr>
              <a:t> HTLV-1, HTLV-2, virus de la hepatitis B (hasta un 16% de los </a:t>
            </a:r>
            <a:r>
              <a:rPr lang="en-GB" dirty="0" err="1">
                <a:latin typeface="Calibri" charset="0"/>
              </a:rPr>
              <a:t>inmigrantes</a:t>
            </a:r>
            <a:r>
              <a:rPr lang="en-GB" dirty="0">
                <a:latin typeface="Calibri" charset="0"/>
              </a:rPr>
              <a:t> </a:t>
            </a:r>
            <a:r>
              <a:rPr lang="en-GB" dirty="0" err="1">
                <a:latin typeface="Calibri" charset="0"/>
              </a:rPr>
              <a:t>subsaharianos</a:t>
            </a:r>
            <a:r>
              <a:rPr lang="en-GB" dirty="0">
                <a:latin typeface="Calibri" charset="0"/>
              </a:rPr>
              <a:t>, </a:t>
            </a:r>
            <a:r>
              <a:rPr lang="en-GB" dirty="0" err="1">
                <a:latin typeface="Calibri" charset="0"/>
              </a:rPr>
              <a:t>independientemente</a:t>
            </a:r>
            <a:r>
              <a:rPr lang="en-GB" dirty="0">
                <a:latin typeface="Calibri" charset="0"/>
              </a:rPr>
              <a:t> de </a:t>
            </a:r>
            <a:r>
              <a:rPr lang="en-GB" dirty="0" err="1">
                <a:latin typeface="Calibri" charset="0"/>
              </a:rPr>
              <a:t>si</a:t>
            </a:r>
            <a:r>
              <a:rPr lang="en-GB" dirty="0">
                <a:latin typeface="Calibri" charset="0"/>
              </a:rPr>
              <a:t> </a:t>
            </a:r>
            <a:r>
              <a:rPr lang="en-GB" dirty="0" err="1">
                <a:latin typeface="Calibri" charset="0"/>
              </a:rPr>
              <a:t>están</a:t>
            </a:r>
            <a:r>
              <a:rPr lang="en-GB" dirty="0">
                <a:latin typeface="Calibri" charset="0"/>
              </a:rPr>
              <a:t> o no </a:t>
            </a:r>
            <a:r>
              <a:rPr lang="en-GB" dirty="0" err="1">
                <a:latin typeface="Calibri" charset="0"/>
              </a:rPr>
              <a:t>infectados</a:t>
            </a:r>
            <a:r>
              <a:rPr lang="en-GB" dirty="0">
                <a:latin typeface="Calibri" charset="0"/>
              </a:rPr>
              <a:t> </a:t>
            </a:r>
            <a:r>
              <a:rPr lang="en-GB" dirty="0" err="1">
                <a:latin typeface="Calibri" charset="0"/>
              </a:rPr>
              <a:t>por</a:t>
            </a:r>
            <a:r>
              <a:rPr lang="en-GB" dirty="0">
                <a:latin typeface="Calibri" charset="0"/>
              </a:rPr>
              <a:t> el VIH, </a:t>
            </a:r>
            <a:r>
              <a:rPr lang="en-GB" dirty="0" err="1">
                <a:latin typeface="Calibri" charset="0"/>
              </a:rPr>
              <a:t>presentan</a:t>
            </a:r>
            <a:r>
              <a:rPr lang="en-GB" dirty="0">
                <a:latin typeface="Calibri" charset="0"/>
              </a:rPr>
              <a:t> </a:t>
            </a:r>
            <a:r>
              <a:rPr lang="en-GB" dirty="0" err="1">
                <a:latin typeface="Calibri" charset="0"/>
              </a:rPr>
              <a:t>infección</a:t>
            </a:r>
            <a:r>
              <a:rPr lang="en-GB" dirty="0">
                <a:latin typeface="Calibri" charset="0"/>
              </a:rPr>
              <a:t> </a:t>
            </a:r>
            <a:r>
              <a:rPr lang="en-GB" dirty="0" err="1">
                <a:latin typeface="Calibri" charset="0"/>
              </a:rPr>
              <a:t>crónica</a:t>
            </a:r>
            <a:r>
              <a:rPr lang="en-GB" dirty="0">
                <a:latin typeface="Calibri" charset="0"/>
              </a:rPr>
              <a:t> </a:t>
            </a:r>
            <a:r>
              <a:rPr lang="en-GB" dirty="0" err="1">
                <a:latin typeface="Calibri" charset="0"/>
              </a:rPr>
              <a:t>por</a:t>
            </a:r>
            <a:r>
              <a:rPr lang="en-GB" dirty="0">
                <a:latin typeface="Calibri" charset="0"/>
              </a:rPr>
              <a:t> el VHB), virus de la hepatitis C (</a:t>
            </a:r>
            <a:r>
              <a:rPr lang="en-GB" dirty="0" err="1">
                <a:latin typeface="Calibri" charset="0"/>
              </a:rPr>
              <a:t>más</a:t>
            </a:r>
            <a:r>
              <a:rPr lang="en-GB" dirty="0">
                <a:latin typeface="Calibri" charset="0"/>
              </a:rPr>
              <a:t> </a:t>
            </a:r>
            <a:r>
              <a:rPr lang="en-GB" dirty="0" err="1">
                <a:latin typeface="Calibri" charset="0"/>
              </a:rPr>
              <a:t>común</a:t>
            </a:r>
            <a:r>
              <a:rPr lang="en-GB" dirty="0">
                <a:latin typeface="Calibri" charset="0"/>
              </a:rPr>
              <a:t> en </a:t>
            </a:r>
            <a:r>
              <a:rPr lang="en-GB" dirty="0" err="1">
                <a:latin typeface="Calibri" charset="0"/>
              </a:rPr>
              <a:t>europeos</a:t>
            </a:r>
            <a:r>
              <a:rPr lang="en-GB" dirty="0">
                <a:latin typeface="Calibri" charset="0"/>
              </a:rPr>
              <a:t> </a:t>
            </a:r>
            <a:r>
              <a:rPr lang="en-GB" dirty="0" err="1">
                <a:latin typeface="Calibri" charset="0"/>
              </a:rPr>
              <a:t>orientales</a:t>
            </a:r>
            <a:r>
              <a:rPr lang="en-GB" dirty="0">
                <a:latin typeface="Calibri" charset="0"/>
              </a:rPr>
              <a:t>), tuberculosis </a:t>
            </a:r>
            <a:r>
              <a:rPr lang="en-GB" dirty="0" err="1">
                <a:latin typeface="Calibri" charset="0"/>
              </a:rPr>
              <a:t>latente</a:t>
            </a:r>
            <a:r>
              <a:rPr lang="en-GB" dirty="0">
                <a:latin typeface="Calibri" charset="0"/>
              </a:rPr>
              <a:t> o </a:t>
            </a:r>
            <a:r>
              <a:rPr lang="en-GB" dirty="0" err="1">
                <a:latin typeface="Calibri" charset="0"/>
              </a:rPr>
              <a:t>activa</a:t>
            </a:r>
            <a:r>
              <a:rPr lang="en-GB" dirty="0">
                <a:latin typeface="Calibri" charset="0"/>
              </a:rPr>
              <a:t>, </a:t>
            </a:r>
            <a:r>
              <a:rPr lang="en-GB" dirty="0" err="1">
                <a:latin typeface="Calibri" charset="0"/>
              </a:rPr>
              <a:t>hongos</a:t>
            </a:r>
            <a:r>
              <a:rPr lang="en-GB" dirty="0">
                <a:latin typeface="Calibri" charset="0"/>
              </a:rPr>
              <a:t> de </a:t>
            </a:r>
            <a:r>
              <a:rPr lang="en-GB" dirty="0" err="1">
                <a:latin typeface="Calibri" charset="0"/>
              </a:rPr>
              <a:t>distribución</a:t>
            </a:r>
            <a:r>
              <a:rPr lang="en-GB" dirty="0">
                <a:latin typeface="Calibri" charset="0"/>
              </a:rPr>
              <a:t> </a:t>
            </a:r>
            <a:r>
              <a:rPr lang="en-GB" dirty="0" err="1">
                <a:latin typeface="Calibri" charset="0"/>
              </a:rPr>
              <a:t>geográfica</a:t>
            </a:r>
            <a:r>
              <a:rPr lang="en-GB" dirty="0">
                <a:latin typeface="Calibri" charset="0"/>
              </a:rPr>
              <a:t> </a:t>
            </a:r>
            <a:r>
              <a:rPr lang="en-GB" dirty="0" err="1">
                <a:latin typeface="Calibri" charset="0"/>
              </a:rPr>
              <a:t>restringida</a:t>
            </a:r>
            <a:r>
              <a:rPr lang="en-GB" dirty="0">
                <a:latin typeface="Calibri" charset="0"/>
              </a:rPr>
              <a:t> (</a:t>
            </a:r>
            <a:r>
              <a:rPr lang="en-GB" i="1" dirty="0" err="1">
                <a:latin typeface="Calibri" charset="0"/>
              </a:rPr>
              <a:t>Histoplasma</a:t>
            </a:r>
            <a:r>
              <a:rPr lang="en-GB" i="1" dirty="0">
                <a:latin typeface="Calibri" charset="0"/>
              </a:rPr>
              <a:t> </a:t>
            </a:r>
            <a:r>
              <a:rPr lang="en-GB" i="1" dirty="0" err="1">
                <a:latin typeface="Calibri" charset="0"/>
              </a:rPr>
              <a:t>sp</a:t>
            </a:r>
            <a:r>
              <a:rPr lang="en-GB" dirty="0">
                <a:latin typeface="Calibri" charset="0"/>
              </a:rPr>
              <a:t>, </a:t>
            </a:r>
            <a:r>
              <a:rPr lang="en-GB" i="1" dirty="0" err="1">
                <a:latin typeface="Calibri" charset="0"/>
              </a:rPr>
              <a:t>Coccidioides</a:t>
            </a:r>
            <a:r>
              <a:rPr lang="en-GB" i="1" dirty="0">
                <a:latin typeface="Calibri" charset="0"/>
              </a:rPr>
              <a:t> </a:t>
            </a:r>
            <a:r>
              <a:rPr lang="en-GB" i="1" dirty="0" err="1">
                <a:latin typeface="Calibri" charset="0"/>
              </a:rPr>
              <a:t>sp</a:t>
            </a:r>
            <a:r>
              <a:rPr lang="en-GB" i="1" dirty="0">
                <a:latin typeface="Calibri" charset="0"/>
              </a:rPr>
              <a:t>, </a:t>
            </a:r>
            <a:r>
              <a:rPr lang="en-GB" i="1" dirty="0" err="1">
                <a:latin typeface="Calibri" charset="0"/>
              </a:rPr>
              <a:t>Blastomyces</a:t>
            </a:r>
            <a:r>
              <a:rPr lang="en-GB" i="1" dirty="0">
                <a:latin typeface="Calibri" charset="0"/>
              </a:rPr>
              <a:t> </a:t>
            </a:r>
            <a:r>
              <a:rPr lang="en-GB" i="1" dirty="0" err="1">
                <a:latin typeface="Calibri" charset="0"/>
              </a:rPr>
              <a:t>sp</a:t>
            </a:r>
            <a:r>
              <a:rPr lang="en-GB" dirty="0">
                <a:latin typeface="Calibri" charset="0"/>
              </a:rPr>
              <a:t>), y </a:t>
            </a:r>
            <a:r>
              <a:rPr lang="en-GB" dirty="0" err="1">
                <a:latin typeface="Calibri" charset="0"/>
              </a:rPr>
              <a:t>parásitos</a:t>
            </a:r>
            <a:r>
              <a:rPr lang="en-GB" dirty="0">
                <a:latin typeface="Calibri" charset="0"/>
              </a:rPr>
              <a:t> (</a:t>
            </a:r>
            <a:r>
              <a:rPr lang="en-GB" i="1" dirty="0">
                <a:latin typeface="Calibri" charset="0"/>
              </a:rPr>
              <a:t>T. </a:t>
            </a:r>
            <a:r>
              <a:rPr lang="en-GB" i="1" dirty="0" err="1">
                <a:latin typeface="Calibri" charset="0"/>
              </a:rPr>
              <a:t>cruzi</a:t>
            </a:r>
            <a:r>
              <a:rPr lang="en-GB" dirty="0">
                <a:latin typeface="Calibri" charset="0"/>
              </a:rPr>
              <a:t>, </a:t>
            </a:r>
            <a:r>
              <a:rPr lang="en-GB" i="1" dirty="0">
                <a:latin typeface="Calibri" charset="0"/>
              </a:rPr>
              <a:t>S. </a:t>
            </a:r>
            <a:r>
              <a:rPr lang="en-GB" i="1" dirty="0" err="1">
                <a:latin typeface="Calibri" charset="0"/>
              </a:rPr>
              <a:t>stercoralis</a:t>
            </a:r>
            <a:r>
              <a:rPr lang="en-GB" i="1" dirty="0">
                <a:latin typeface="Calibri" charset="0"/>
              </a:rPr>
              <a:t>, Plasmodium </a:t>
            </a:r>
            <a:r>
              <a:rPr lang="en-GB" i="1" dirty="0" err="1">
                <a:latin typeface="Calibri" charset="0"/>
              </a:rPr>
              <a:t>sp</a:t>
            </a:r>
            <a:r>
              <a:rPr lang="en-GB" dirty="0">
                <a:latin typeface="Calibri" charset="0"/>
              </a:rPr>
              <a:t>, </a:t>
            </a:r>
            <a:r>
              <a:rPr lang="en-GB" dirty="0" err="1">
                <a:latin typeface="Calibri" charset="0"/>
              </a:rPr>
              <a:t>Filarias</a:t>
            </a:r>
            <a:r>
              <a:rPr lang="en-GB" dirty="0">
                <a:latin typeface="Calibri" charset="0"/>
              </a:rPr>
              <a:t>, o </a:t>
            </a:r>
            <a:r>
              <a:rPr lang="en-GB" i="1" dirty="0" err="1">
                <a:latin typeface="Calibri" charset="0"/>
              </a:rPr>
              <a:t>Schistosoma</a:t>
            </a:r>
            <a:r>
              <a:rPr lang="en-GB" i="1" dirty="0">
                <a:latin typeface="Calibri" charset="0"/>
              </a:rPr>
              <a:t> </a:t>
            </a:r>
            <a:r>
              <a:rPr lang="en-GB" i="1" dirty="0" err="1">
                <a:latin typeface="Calibri" charset="0"/>
              </a:rPr>
              <a:t>sp</a:t>
            </a:r>
            <a:r>
              <a:rPr lang="en-GB" i="1" dirty="0">
                <a:latin typeface="Calibri" charset="0"/>
              </a:rPr>
              <a:t> </a:t>
            </a:r>
            <a:r>
              <a:rPr lang="en-GB" dirty="0">
                <a:latin typeface="Calibri" charset="0"/>
              </a:rPr>
              <a:t>entre </a:t>
            </a:r>
            <a:r>
              <a:rPr lang="en-GB" dirty="0" err="1">
                <a:latin typeface="Calibri" charset="0"/>
              </a:rPr>
              <a:t>otros</a:t>
            </a:r>
            <a:r>
              <a:rPr lang="en-GB" dirty="0">
                <a:latin typeface="Calibri" charset="0"/>
              </a:rPr>
              <a:t>).</a:t>
            </a:r>
          </a:p>
          <a:p>
            <a:pPr marL="0" marR="0" indent="0" algn="l" defTabSz="457200" rtl="0" eaLnBrk="1" fontAlgn="auto" latinLnBrk="0" hangingPunct="1">
              <a:lnSpc>
                <a:spcPct val="100000"/>
              </a:lnSpc>
              <a:spcBef>
                <a:spcPct val="0"/>
              </a:spcBef>
              <a:spcAft>
                <a:spcPts val="0"/>
              </a:spcAft>
              <a:buClrTx/>
              <a:buSzTx/>
              <a:buFontTx/>
              <a:buNone/>
              <a:tabLst/>
              <a:defRPr/>
            </a:pPr>
            <a:r>
              <a:rPr lang="en-GB" sz="1200" kern="1200" dirty="0">
                <a:solidFill>
                  <a:schemeClr val="tx1"/>
                </a:solidFill>
                <a:effectLst/>
                <a:latin typeface="+mn-lt"/>
                <a:ea typeface="+mn-ea"/>
                <a:cs typeface="+mn-cs"/>
              </a:rPr>
              <a:t>en </a:t>
            </a:r>
            <a:r>
              <a:rPr lang="en-GB" sz="1200" kern="1200" dirty="0" err="1">
                <a:solidFill>
                  <a:schemeClr val="tx1"/>
                </a:solidFill>
                <a:effectLst/>
                <a:latin typeface="+mn-lt"/>
                <a:ea typeface="+mn-ea"/>
                <a:cs typeface="+mn-cs"/>
              </a:rPr>
              <a:t>las</a:t>
            </a:r>
            <a:r>
              <a:rPr lang="en-GB" sz="1200" kern="1200" dirty="0">
                <a:solidFill>
                  <a:schemeClr val="tx1"/>
                </a:solidFill>
                <a:effectLst/>
                <a:latin typeface="+mn-lt"/>
                <a:ea typeface="+mn-ea"/>
                <a:cs typeface="+mn-cs"/>
              </a:rPr>
              <a:t> personas </a:t>
            </a:r>
            <a:r>
              <a:rPr lang="en-GB" sz="1200" kern="1200" dirty="0" err="1">
                <a:solidFill>
                  <a:schemeClr val="tx1"/>
                </a:solidFill>
                <a:effectLst/>
                <a:latin typeface="+mn-lt"/>
                <a:ea typeface="+mn-ea"/>
                <a:cs typeface="+mn-cs"/>
              </a:rPr>
              <a:t>procedentes</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África</a:t>
            </a:r>
            <a:r>
              <a:rPr lang="en-GB" sz="1200" kern="1200" dirty="0">
                <a:solidFill>
                  <a:schemeClr val="tx1"/>
                </a:solidFill>
                <a:effectLst/>
                <a:latin typeface="+mn-lt"/>
                <a:ea typeface="+mn-ea"/>
                <a:cs typeface="+mn-cs"/>
              </a:rPr>
              <a:t> occidental, </a:t>
            </a:r>
            <a:r>
              <a:rPr lang="en-GB" sz="1200" kern="1200" dirty="0" err="1">
                <a:solidFill>
                  <a:schemeClr val="tx1"/>
                </a:solidFill>
                <a:effectLst/>
                <a:latin typeface="+mn-lt"/>
                <a:ea typeface="+mn-ea"/>
                <a:cs typeface="+mn-cs"/>
              </a:rPr>
              <a:t>especialmente</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Camerún</a:t>
            </a:r>
            <a:r>
              <a:rPr lang="en-GB" sz="1200" kern="1200" dirty="0">
                <a:solidFill>
                  <a:schemeClr val="tx1"/>
                </a:solidFill>
                <a:effectLst/>
                <a:latin typeface="+mn-lt"/>
                <a:ea typeface="+mn-ea"/>
                <a:cs typeface="+mn-cs"/>
              </a:rPr>
              <a:t> y </a:t>
            </a:r>
            <a:r>
              <a:rPr lang="en-GB" sz="1200" kern="1200" dirty="0" err="1">
                <a:solidFill>
                  <a:schemeClr val="tx1"/>
                </a:solidFill>
                <a:effectLst/>
                <a:latin typeface="+mn-lt"/>
                <a:ea typeface="+mn-ea"/>
                <a:cs typeface="+mn-cs"/>
              </a:rPr>
              <a:t>países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limítrofes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pueden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observarse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falsos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negativos</a:t>
            </a:r>
            <a:r>
              <a:rPr lang="en-GB" sz="1200" kern="1200" dirty="0">
                <a:solidFill>
                  <a:schemeClr val="tx1"/>
                </a:solidFill>
                <a:effectLst/>
                <a:latin typeface="+mn-lt"/>
                <a:ea typeface="+mn-ea"/>
                <a:cs typeface="+mn-cs"/>
              </a:rPr>
              <a:t> en </a:t>
            </a:r>
            <a:r>
              <a:rPr lang="en-GB" sz="1200" kern="1200" dirty="0" err="1">
                <a:solidFill>
                  <a:schemeClr val="tx1"/>
                </a:solidFill>
                <a:effectLst/>
                <a:latin typeface="+mn-lt"/>
                <a:ea typeface="+mn-ea"/>
                <a:cs typeface="+mn-cs"/>
              </a:rPr>
              <a:t>las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pruebas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serológicas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como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consecuencia</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presencia</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variantes</a:t>
            </a:r>
            <a:r>
              <a:rPr lang="en-GB" sz="1200" kern="1200" dirty="0">
                <a:solidFill>
                  <a:schemeClr val="tx1"/>
                </a:solidFill>
                <a:effectLst/>
                <a:latin typeface="+mn-lt"/>
                <a:ea typeface="+mn-ea"/>
                <a:cs typeface="+mn-cs"/>
              </a:rPr>
              <a:t> del VIH </a:t>
            </a:r>
            <a:r>
              <a:rPr lang="en-GB" sz="1200" kern="1200" dirty="0" err="1">
                <a:solidFill>
                  <a:schemeClr val="tx1"/>
                </a:solidFill>
                <a:effectLst/>
                <a:latin typeface="+mn-lt"/>
                <a:ea typeface="+mn-ea"/>
                <a:cs typeface="+mn-cs"/>
              </a:rPr>
              <a:t>poco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frecuentes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especialmente</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grupo</a:t>
            </a:r>
            <a:r>
              <a:rPr lang="en-GB" sz="1200" kern="1200" dirty="0">
                <a:solidFill>
                  <a:schemeClr val="tx1"/>
                </a:solidFill>
                <a:effectLst/>
                <a:latin typeface="+mn-lt"/>
                <a:ea typeface="+mn-ea"/>
                <a:cs typeface="+mn-cs"/>
              </a:rPr>
              <a:t> O y </a:t>
            </a:r>
            <a:r>
              <a:rPr lang="en-GB" sz="1200" kern="1200" dirty="0" err="1">
                <a:solidFill>
                  <a:schemeClr val="tx1"/>
                </a:solidFill>
                <a:effectLst/>
                <a:latin typeface="+mn-lt"/>
                <a:ea typeface="+mn-ea"/>
                <a:cs typeface="+mn-cs"/>
              </a:rPr>
              <a:t>algunos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subtipos</a:t>
            </a:r>
            <a:r>
              <a:rPr lang="en-GB" sz="1200" kern="1200" dirty="0">
                <a:solidFill>
                  <a:schemeClr val="tx1"/>
                </a:solidFill>
                <a:effectLst/>
                <a:latin typeface="+mn-lt"/>
                <a:ea typeface="+mn-ea"/>
                <a:cs typeface="+mn-cs"/>
              </a:rPr>
              <a:t> del </a:t>
            </a:r>
            <a:r>
              <a:rPr lang="en-GB" sz="1200" kern="1200" dirty="0" err="1">
                <a:solidFill>
                  <a:schemeClr val="tx1"/>
                </a:solidFill>
                <a:effectLst/>
                <a:latin typeface="+mn-lt"/>
                <a:ea typeface="+mn-ea"/>
                <a:cs typeface="+mn-cs"/>
              </a:rPr>
              <a:t>grupo</a:t>
            </a:r>
            <a:r>
              <a:rPr lang="en-GB" sz="1200" kern="1200" dirty="0">
                <a:solidFill>
                  <a:schemeClr val="tx1"/>
                </a:solidFill>
                <a:effectLst/>
                <a:latin typeface="+mn-lt"/>
                <a:ea typeface="+mn-ea"/>
                <a:cs typeface="+mn-cs"/>
              </a:rPr>
              <a:t> M). Los test </a:t>
            </a:r>
            <a:r>
              <a:rPr lang="en-GB" sz="1200" kern="1200" dirty="0" err="1">
                <a:solidFill>
                  <a:schemeClr val="tx1"/>
                </a:solidFill>
                <a:effectLst/>
                <a:latin typeface="+mn-lt"/>
                <a:ea typeface="+mn-ea"/>
                <a:cs typeface="+mn-cs"/>
              </a:rPr>
              <a:t>actuales</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cuarta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generación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que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permiten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también</a:t>
            </a:r>
            <a:r>
              <a:rPr lang="en-GB" sz="1200" kern="1200" dirty="0">
                <a:solidFill>
                  <a:schemeClr val="tx1"/>
                </a:solidFill>
                <a:effectLst/>
                <a:latin typeface="+mn-lt"/>
                <a:ea typeface="+mn-ea"/>
                <a:cs typeface="+mn-cs"/>
              </a:rPr>
              <a:t> la </a:t>
            </a:r>
            <a:r>
              <a:rPr lang="en-GB" sz="1200" kern="1200" dirty="0" err="1">
                <a:solidFill>
                  <a:schemeClr val="tx1"/>
                </a:solidFill>
                <a:effectLst/>
                <a:latin typeface="+mn-lt"/>
                <a:ea typeface="+mn-ea"/>
                <a:cs typeface="+mn-cs"/>
              </a:rPr>
              <a:t>detección</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antígeno</a:t>
            </a:r>
            <a:r>
              <a:rPr lang="en-GB" sz="1200" kern="1200" dirty="0">
                <a:solidFill>
                  <a:schemeClr val="tx1"/>
                </a:solidFill>
                <a:effectLst/>
                <a:latin typeface="+mn-lt"/>
                <a:ea typeface="+mn-ea"/>
                <a:cs typeface="+mn-cs"/>
              </a:rPr>
              <a:t> P24, </a:t>
            </a:r>
            <a:r>
              <a:rPr lang="en-GB" sz="1200" kern="1200" dirty="0" err="1">
                <a:solidFill>
                  <a:schemeClr val="tx1"/>
                </a:solidFill>
                <a:effectLst/>
                <a:latin typeface="+mn-lt"/>
                <a:ea typeface="+mn-ea"/>
                <a:cs typeface="+mn-cs"/>
              </a:rPr>
              <a:t>han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reducido</a:t>
            </a:r>
            <a:r>
              <a:rPr lang="en-GB" sz="1200" kern="1200" dirty="0">
                <a:solidFill>
                  <a:schemeClr val="tx1"/>
                </a:solidFill>
                <a:effectLst/>
                <a:latin typeface="+mn-lt"/>
                <a:ea typeface="+mn-ea"/>
                <a:cs typeface="+mn-cs"/>
              </a:rPr>
              <a:t> al </a:t>
            </a:r>
            <a:r>
              <a:rPr lang="en-GB" sz="1200" kern="1200" dirty="0" err="1">
                <a:solidFill>
                  <a:schemeClr val="tx1"/>
                </a:solidFill>
                <a:effectLst/>
                <a:latin typeface="+mn-lt"/>
                <a:ea typeface="+mn-ea"/>
                <a:cs typeface="+mn-cs"/>
              </a:rPr>
              <a:t>mínimo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problema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Igualmente</a:t>
            </a:r>
            <a:r>
              <a:rPr lang="en-GB" sz="1200" kern="1200" dirty="0">
                <a:solidFill>
                  <a:schemeClr val="tx1"/>
                </a:solidFill>
                <a:effectLst/>
                <a:latin typeface="+mn-lt"/>
                <a:ea typeface="+mn-ea"/>
                <a:cs typeface="+mn-cs"/>
              </a:rPr>
              <a:t>, la </a:t>
            </a:r>
            <a:r>
              <a:rPr lang="en-GB" sz="1200" kern="1200" dirty="0" err="1">
                <a:solidFill>
                  <a:schemeClr val="tx1"/>
                </a:solidFill>
                <a:effectLst/>
                <a:latin typeface="+mn-lt"/>
                <a:ea typeface="+mn-ea"/>
                <a:cs typeface="+mn-cs"/>
              </a:rPr>
              <a:t>determinación</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carga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vírica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puede</a:t>
            </a:r>
            <a:r>
              <a:rPr lang="en-GB" sz="1200" kern="1200" dirty="0">
                <a:solidFill>
                  <a:schemeClr val="tx1"/>
                </a:solidFill>
                <a:effectLst/>
                <a:latin typeface="+mn-lt"/>
                <a:ea typeface="+mn-ea"/>
                <a:cs typeface="+mn-cs"/>
              </a:rPr>
              <a:t> verse </a:t>
            </a:r>
            <a:r>
              <a:rPr lang="en-GB" sz="1200" kern="1200" dirty="0" err="1">
                <a:solidFill>
                  <a:schemeClr val="tx1"/>
                </a:solidFill>
                <a:effectLst/>
                <a:latin typeface="+mn-lt"/>
                <a:ea typeface="+mn-ea"/>
                <a:cs typeface="+mn-cs"/>
              </a:rPr>
              <a:t>afectada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según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tipo</a:t>
            </a:r>
            <a:r>
              <a:rPr lang="en-GB" sz="1200" kern="1200" dirty="0">
                <a:solidFill>
                  <a:schemeClr val="tx1"/>
                </a:solidFill>
                <a:effectLst/>
                <a:latin typeface="+mn-lt"/>
                <a:ea typeface="+mn-ea"/>
                <a:cs typeface="+mn-cs"/>
              </a:rPr>
              <a:t> de virus: en el VIH-2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consistentemente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negativa</a:t>
            </a:r>
            <a:r>
              <a:rPr lang="en-GB" sz="1200" kern="1200" dirty="0">
                <a:solidFill>
                  <a:schemeClr val="tx1"/>
                </a:solidFill>
                <a:effectLst/>
                <a:latin typeface="+mn-lt"/>
                <a:ea typeface="+mn-ea"/>
                <a:cs typeface="+mn-cs"/>
              </a:rPr>
              <a:t> con los </a:t>
            </a:r>
            <a:r>
              <a:rPr lang="en-GB" sz="1200" kern="1200" dirty="0" err="1">
                <a:solidFill>
                  <a:schemeClr val="tx1"/>
                </a:solidFill>
                <a:effectLst/>
                <a:latin typeface="+mn-lt"/>
                <a:ea typeface="+mn-ea"/>
                <a:cs typeface="+mn-cs"/>
              </a:rPr>
              <a:t>métodos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comerciales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habituales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debiendo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utilizarse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métodos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específicos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mientras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que</a:t>
            </a:r>
            <a:r>
              <a:rPr lang="en-GB" sz="1200" kern="1200" dirty="0">
                <a:solidFill>
                  <a:schemeClr val="tx1"/>
                </a:solidFill>
                <a:effectLst/>
                <a:latin typeface="+mn-lt"/>
                <a:ea typeface="+mn-ea"/>
                <a:cs typeface="+mn-cs"/>
              </a:rPr>
              <a:t> con </a:t>
            </a:r>
            <a:r>
              <a:rPr lang="en-GB" sz="1200" kern="1200" dirty="0" err="1">
                <a:solidFill>
                  <a:schemeClr val="tx1"/>
                </a:solidFill>
                <a:effectLst/>
                <a:latin typeface="+mn-lt"/>
                <a:ea typeface="+mn-ea"/>
                <a:cs typeface="+mn-cs"/>
              </a:rPr>
              <a:t>algunos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subtipos</a:t>
            </a:r>
            <a:r>
              <a:rPr lang="en-GB" sz="1200" kern="1200" dirty="0">
                <a:solidFill>
                  <a:schemeClr val="tx1"/>
                </a:solidFill>
                <a:effectLst/>
                <a:latin typeface="+mn-lt"/>
                <a:ea typeface="+mn-ea"/>
                <a:cs typeface="+mn-cs"/>
              </a:rPr>
              <a:t> de VIH-1 </a:t>
            </a:r>
            <a:r>
              <a:rPr lang="en-GB" sz="1200" kern="1200" dirty="0" err="1">
                <a:solidFill>
                  <a:schemeClr val="tx1"/>
                </a:solidFill>
                <a:effectLst/>
                <a:latin typeface="+mn-lt"/>
                <a:ea typeface="+mn-ea"/>
                <a:cs typeface="+mn-cs"/>
              </a:rPr>
              <a:t>poco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tuales</a:t>
            </a:r>
            <a:r>
              <a:rPr lang="en-GB" sz="1200" kern="1200" dirty="0">
                <a:solidFill>
                  <a:schemeClr val="tx1"/>
                </a:solidFill>
                <a:effectLst/>
                <a:latin typeface="+mn-lt"/>
                <a:ea typeface="+mn-ea"/>
                <a:cs typeface="+mn-cs"/>
              </a:rPr>
              <a:t> los </a:t>
            </a:r>
            <a:r>
              <a:rPr lang="en-GB" sz="1200" kern="1200" dirty="0" err="1">
                <a:solidFill>
                  <a:schemeClr val="tx1"/>
                </a:solidFill>
                <a:effectLst/>
                <a:latin typeface="+mn-lt"/>
                <a:ea typeface="+mn-ea"/>
                <a:cs typeface="+mn-cs"/>
              </a:rPr>
              <a:t>resultados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pueden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erróneamente</a:t>
            </a:r>
            <a:r>
              <a:rPr lang="en-GB" sz="1200" kern="1200" dirty="0">
                <a:solidFill>
                  <a:schemeClr val="tx1"/>
                </a:solidFill>
                <a:effectLst/>
                <a:latin typeface="+mn-lt"/>
                <a:ea typeface="+mn-ea"/>
                <a:cs typeface="+mn-cs"/>
              </a:rPr>
              <a:t> altos o </a:t>
            </a:r>
            <a:r>
              <a:rPr lang="en-GB" sz="1200" kern="1200" dirty="0" err="1">
                <a:solidFill>
                  <a:schemeClr val="tx1"/>
                </a:solidFill>
                <a:effectLst/>
                <a:latin typeface="+mn-lt"/>
                <a:ea typeface="+mn-ea"/>
                <a:cs typeface="+mn-cs"/>
              </a:rPr>
              <a:t>negativos</a:t>
            </a:r>
            <a:r>
              <a:rPr lang="en-GB" sz="1200" kern="1200" dirty="0">
                <a:solidFill>
                  <a:schemeClr val="tx1"/>
                </a:solidFill>
                <a:effectLst/>
                <a:latin typeface="+mn-lt"/>
                <a:ea typeface="+mn-ea"/>
                <a:cs typeface="+mn-cs"/>
              </a:rPr>
              <a:t> </a:t>
            </a:r>
            <a:endParaRPr lang="en-GB" dirty="0"/>
          </a:p>
          <a:p>
            <a:pPr eaLnBrk="1" hangingPunct="1">
              <a:spcBef>
                <a:spcPct val="0"/>
              </a:spcBef>
            </a:pPr>
            <a:endParaRPr lang="en-GB" dirty="0">
              <a:latin typeface="Calibri" charset="0"/>
            </a:endParaRPr>
          </a:p>
        </p:txBody>
      </p:sp>
      <p:sp>
        <p:nvSpPr>
          <p:cNvPr id="32771"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DF0E3-778B-E54C-9A65-A778B77C8231}" type="slidenum">
              <a:rPr lang="es-ES" sz="1200"/>
              <a:pPr eaLnBrk="1" hangingPunct="1"/>
              <a:t>25</a:t>
            </a:fld>
            <a:endParaRPr lang="es-E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18"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latin typeface="Calibri" charset="0"/>
              </a:rPr>
              <a:t>La evolución del recuento de linfocitos CD4 en personas infectadas por el VIH sin TAR parece que estaría influenciada por la raza. Así se ha visto que en africanos subsaharianos los recuentos de CD4 serían menores al diagnóstico (cuando se ha ajustado por otros factores </a:t>
            </a:r>
            <a:r>
              <a:rPr lang="es-ES" dirty="0" err="1">
                <a:latin typeface="Calibri" charset="0"/>
              </a:rPr>
              <a:t>confusores</a:t>
            </a:r>
            <a:r>
              <a:rPr lang="es-ES" dirty="0">
                <a:latin typeface="Calibri" charset="0"/>
              </a:rPr>
              <a:t>, probablemente porque sus valores normales de laboratorio así lo son) aunque su caída con el tiempo se produciría de forma más lenta. Esta caída más lenta también podría estar en relación con la presencia más frecuente de subtipos no-B que podrían producir un deterioro menor del recuento de linfocitos CD4 con el paso del tiempo. Por otra parte, los diferentes subtipos del VIH no han demostrado claramente una relación con la respuesta a los antirretrovirales, existiendo estudios que muestran desde una tasa de respuesta similar a los subtipos B o incluso mejor. </a:t>
            </a:r>
          </a:p>
          <a:p>
            <a:pPr eaLnBrk="1" hangingPunct="1">
              <a:spcBef>
                <a:spcPct val="0"/>
              </a:spcBef>
            </a:pPr>
            <a:r>
              <a:rPr lang="es-ES" dirty="0">
                <a:latin typeface="Calibri" charset="0"/>
              </a:rPr>
              <a:t>La metabolización de algunos fármacos, como los INNTI, puede verse alterada por diferentes subtipos de enzimas del complejo CitP450 que son más frecuentes en algunos grupos étnicos. Las diferencias en la metabolización de estos fármacos origina diferencias significativas en los niveles plasmáticos que pueden afectar la tolerabilidad, la eficacia o ambas.</a:t>
            </a:r>
          </a:p>
          <a:p>
            <a:pPr marL="0" marR="0" indent="0" algn="l" defTabSz="457200" rtl="0" eaLnBrk="1" fontAlgn="auto" latinLnBrk="0" hangingPunct="1">
              <a:lnSpc>
                <a:spcPct val="100000"/>
              </a:lnSpc>
              <a:spcBef>
                <a:spcPct val="0"/>
              </a:spcBef>
              <a:spcAft>
                <a:spcPts val="0"/>
              </a:spcAft>
              <a:buClrTx/>
              <a:buSzTx/>
              <a:buFontTx/>
              <a:buNone/>
              <a:tabLst/>
              <a:defRPr/>
            </a:pPr>
            <a:r>
              <a:rPr lang="es-ES" sz="1200" kern="1200" dirty="0" err="1">
                <a:solidFill>
                  <a:schemeClr val="tx1"/>
                </a:solidFill>
                <a:effectLst/>
                <a:latin typeface="+mn-lt"/>
                <a:ea typeface="+mn-ea"/>
                <a:cs typeface="+mn-cs"/>
              </a:rPr>
              <a:t>Previous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studies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have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reported</a:t>
            </a:r>
            <a:r>
              <a:rPr lang="es-ES" sz="1200" kern="1200" dirty="0">
                <a:solidFill>
                  <a:schemeClr val="tx1"/>
                </a:solidFill>
                <a:effectLst/>
                <a:latin typeface="+mn-lt"/>
                <a:ea typeface="+mn-ea"/>
                <a:cs typeface="+mn-cs"/>
              </a:rPr>
              <a:t> similar, </a:t>
            </a:r>
            <a:r>
              <a:rPr lang="es-ES" sz="1200" kern="1200" dirty="0" err="1">
                <a:solidFill>
                  <a:schemeClr val="tx1"/>
                </a:solidFill>
                <a:effectLst/>
                <a:latin typeface="+mn-lt"/>
                <a:ea typeface="+mn-ea"/>
                <a:cs typeface="+mn-cs"/>
              </a:rPr>
              <a:t>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slightly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better</a:t>
            </a:r>
            <a:r>
              <a:rPr lang="es-ES" sz="1200" kern="1200" dirty="0">
                <a:solidFill>
                  <a:schemeClr val="tx1"/>
                </a:solidFill>
                <a:effectLst/>
                <a:latin typeface="+mn-lt"/>
                <a:ea typeface="+mn-ea"/>
                <a:cs typeface="+mn-cs"/>
              </a:rPr>
              <a:t>, HIV </a:t>
            </a:r>
            <a:r>
              <a:rPr lang="es-ES" sz="1200" kern="1200" dirty="0" err="1">
                <a:solidFill>
                  <a:schemeClr val="tx1"/>
                </a:solidFill>
                <a:effectLst/>
                <a:latin typeface="+mn-lt"/>
                <a:ea typeface="+mn-ea"/>
                <a:cs typeface="+mn-cs"/>
              </a:rPr>
              <a:t>progression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rates</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migrants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SSA in </a:t>
            </a:r>
            <a:r>
              <a:rPr lang="es-ES" sz="1200" kern="1200" dirty="0" err="1">
                <a:solidFill>
                  <a:schemeClr val="tx1"/>
                </a:solidFill>
                <a:effectLst/>
                <a:latin typeface="+mn-lt"/>
                <a:ea typeface="+mn-ea"/>
                <a:cs typeface="+mn-cs"/>
              </a:rPr>
              <a:t>Europe</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lower</a:t>
            </a:r>
            <a:r>
              <a:rPr lang="es-ES" sz="1200" kern="1200" dirty="0">
                <a:solidFill>
                  <a:schemeClr val="tx1"/>
                </a:solidFill>
                <a:effectLst/>
                <a:latin typeface="+mn-lt"/>
                <a:ea typeface="+mn-ea"/>
                <a:cs typeface="+mn-cs"/>
              </a:rPr>
              <a:t> CD4 </a:t>
            </a:r>
            <a:r>
              <a:rPr lang="es-ES" sz="1200" kern="1200" dirty="0" err="1">
                <a:solidFill>
                  <a:schemeClr val="tx1"/>
                </a:solidFill>
                <a:effectLst/>
                <a:latin typeface="+mn-lt"/>
                <a:ea typeface="+mn-ea"/>
                <a:cs typeface="+mn-cs"/>
              </a:rPr>
              <a:t>cell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count</a:t>
            </a:r>
            <a:r>
              <a:rPr lang="es-ES" sz="1200" kern="1200" dirty="0">
                <a:solidFill>
                  <a:schemeClr val="tx1"/>
                </a:solidFill>
                <a:effectLst/>
                <a:latin typeface="+mn-lt"/>
                <a:ea typeface="+mn-ea"/>
                <a:cs typeface="+mn-cs"/>
              </a:rPr>
              <a:t> declines. </a:t>
            </a:r>
            <a:endParaRPr lang="es-ES" dirty="0"/>
          </a:p>
          <a:p>
            <a:pPr eaLnBrk="1" hangingPunct="1">
              <a:spcBef>
                <a:spcPct val="0"/>
              </a:spcBef>
            </a:pPr>
            <a:endParaRPr lang="es-ES" dirty="0">
              <a:latin typeface="Calibri" charset="0"/>
            </a:endParaRPr>
          </a:p>
          <a:p>
            <a:pPr eaLnBrk="1" hangingPunct="1">
              <a:spcBef>
                <a:spcPct val="0"/>
              </a:spcBef>
            </a:pPr>
            <a:endParaRPr lang="es-ES" dirty="0">
              <a:latin typeface="Calibri" charset="0"/>
            </a:endParaRPr>
          </a:p>
        </p:txBody>
      </p:sp>
      <p:sp>
        <p:nvSpPr>
          <p:cNvPr id="34819"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579993-7A78-1C47-B0DE-491F8217DE92}" type="slidenum">
              <a:rPr lang="es-ES" sz="1200"/>
              <a:pPr eaLnBrk="1" hangingPunct="1"/>
              <a:t>26</a:t>
            </a:fld>
            <a:endParaRPr lang="es-E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rPr>
              <a:t>Entre las </a:t>
            </a:r>
            <a:r>
              <a:rPr lang="en-GB" dirty="0" err="1">
                <a:latin typeface="Calibri" charset="0"/>
              </a:rPr>
              <a:t>poblaciones</a:t>
            </a:r>
            <a:r>
              <a:rPr lang="en-GB" dirty="0">
                <a:latin typeface="Calibri" charset="0"/>
              </a:rPr>
              <a:t> que se </a:t>
            </a:r>
            <a:r>
              <a:rPr lang="en-GB" dirty="0" err="1">
                <a:latin typeface="Calibri" charset="0"/>
              </a:rPr>
              <a:t>han</a:t>
            </a:r>
            <a:r>
              <a:rPr lang="en-GB" dirty="0">
                <a:latin typeface="Calibri" charset="0"/>
              </a:rPr>
              <a:t> </a:t>
            </a:r>
            <a:r>
              <a:rPr lang="en-GB" dirty="0" err="1">
                <a:latin typeface="Calibri" charset="0"/>
              </a:rPr>
              <a:t>descrito</a:t>
            </a:r>
            <a:r>
              <a:rPr lang="en-GB" dirty="0">
                <a:latin typeface="Calibri" charset="0"/>
              </a:rPr>
              <a:t> con </a:t>
            </a:r>
            <a:r>
              <a:rPr lang="en-GB" dirty="0" err="1">
                <a:latin typeface="Calibri" charset="0"/>
              </a:rPr>
              <a:t>mayores</a:t>
            </a:r>
            <a:r>
              <a:rPr lang="en-GB" dirty="0">
                <a:latin typeface="Calibri" charset="0"/>
              </a:rPr>
              <a:t> </a:t>
            </a:r>
            <a:r>
              <a:rPr lang="en-GB" dirty="0" err="1">
                <a:latin typeface="Calibri" charset="0"/>
              </a:rPr>
              <a:t>barreras</a:t>
            </a:r>
            <a:r>
              <a:rPr lang="en-GB" dirty="0">
                <a:latin typeface="Calibri" charset="0"/>
              </a:rPr>
              <a:t> para el </a:t>
            </a:r>
            <a:r>
              <a:rPr lang="en-GB" dirty="0" err="1">
                <a:latin typeface="Calibri" charset="0"/>
              </a:rPr>
              <a:t>acceso</a:t>
            </a:r>
            <a:r>
              <a:rPr lang="en-GB" dirty="0">
                <a:latin typeface="Calibri" charset="0"/>
              </a:rPr>
              <a:t> y/o el </a:t>
            </a:r>
            <a:r>
              <a:rPr lang="en-GB" dirty="0" err="1">
                <a:latin typeface="Calibri" charset="0"/>
              </a:rPr>
              <a:t>beneficio</a:t>
            </a:r>
            <a:r>
              <a:rPr lang="en-GB" dirty="0">
                <a:latin typeface="Calibri" charset="0"/>
              </a:rPr>
              <a:t> del </a:t>
            </a:r>
            <a:r>
              <a:rPr lang="en-GB" dirty="0" err="1">
                <a:latin typeface="Calibri" charset="0"/>
              </a:rPr>
              <a:t>sistema</a:t>
            </a:r>
            <a:r>
              <a:rPr lang="en-GB" dirty="0">
                <a:latin typeface="Calibri" charset="0"/>
              </a:rPr>
              <a:t> </a:t>
            </a:r>
            <a:r>
              <a:rPr lang="en-GB" dirty="0" err="1">
                <a:latin typeface="Calibri" charset="0"/>
              </a:rPr>
              <a:t>sanitario</a:t>
            </a:r>
            <a:r>
              <a:rPr lang="en-GB" dirty="0">
                <a:latin typeface="Calibri" charset="0"/>
              </a:rPr>
              <a:t> se </a:t>
            </a:r>
            <a:r>
              <a:rPr lang="en-GB" dirty="0" err="1">
                <a:latin typeface="Calibri" charset="0"/>
              </a:rPr>
              <a:t>encuentran</a:t>
            </a:r>
            <a:r>
              <a:rPr lang="en-GB" dirty="0">
                <a:latin typeface="Calibri" charset="0"/>
              </a:rPr>
              <a:t> </a:t>
            </a:r>
            <a:r>
              <a:rPr lang="en-GB" dirty="0" err="1">
                <a:latin typeface="Calibri" charset="0"/>
              </a:rPr>
              <a:t>los</a:t>
            </a:r>
            <a:r>
              <a:rPr lang="en-GB" dirty="0">
                <a:latin typeface="Calibri" charset="0"/>
              </a:rPr>
              <a:t> </a:t>
            </a:r>
            <a:r>
              <a:rPr lang="en-GB" dirty="0" err="1">
                <a:latin typeface="Calibri" charset="0"/>
              </a:rPr>
              <a:t>inmigrantes</a:t>
            </a:r>
            <a:r>
              <a:rPr lang="en-GB" dirty="0">
                <a:latin typeface="Calibri" charset="0"/>
              </a:rPr>
              <a:t> </a:t>
            </a:r>
            <a:r>
              <a:rPr lang="en-GB" dirty="0" err="1">
                <a:latin typeface="Calibri" charset="0"/>
              </a:rPr>
              <a:t>subsaharianos</a:t>
            </a:r>
            <a:r>
              <a:rPr lang="en-GB" dirty="0">
                <a:latin typeface="Calibri" charset="0"/>
              </a:rPr>
              <a:t>, y </a:t>
            </a:r>
            <a:r>
              <a:rPr lang="en-GB" dirty="0" err="1">
                <a:latin typeface="Calibri" charset="0"/>
              </a:rPr>
              <a:t>en</a:t>
            </a:r>
            <a:r>
              <a:rPr lang="en-GB" dirty="0">
                <a:latin typeface="Calibri" charset="0"/>
              </a:rPr>
              <a:t> </a:t>
            </a:r>
            <a:r>
              <a:rPr lang="en-GB" dirty="0" err="1">
                <a:latin typeface="Calibri" charset="0"/>
              </a:rPr>
              <a:t>algún</a:t>
            </a:r>
            <a:r>
              <a:rPr lang="en-GB" dirty="0">
                <a:latin typeface="Calibri" charset="0"/>
              </a:rPr>
              <a:t> </a:t>
            </a:r>
            <a:r>
              <a:rPr lang="en-GB" dirty="0" err="1">
                <a:latin typeface="Calibri" charset="0"/>
              </a:rPr>
              <a:t>estudio</a:t>
            </a:r>
            <a:r>
              <a:rPr lang="en-GB" dirty="0">
                <a:latin typeface="Calibri" charset="0"/>
              </a:rPr>
              <a:t>, </a:t>
            </a:r>
            <a:r>
              <a:rPr lang="en-GB" dirty="0" err="1">
                <a:latin typeface="Calibri" charset="0"/>
              </a:rPr>
              <a:t>también</a:t>
            </a:r>
            <a:r>
              <a:rPr lang="en-GB" dirty="0">
                <a:latin typeface="Calibri" charset="0"/>
              </a:rPr>
              <a:t> la </a:t>
            </a:r>
            <a:r>
              <a:rPr lang="en-GB" dirty="0" err="1">
                <a:latin typeface="Calibri" charset="0"/>
              </a:rPr>
              <a:t>población</a:t>
            </a:r>
            <a:r>
              <a:rPr lang="en-GB" dirty="0">
                <a:latin typeface="Calibri" charset="0"/>
              </a:rPr>
              <a:t> china. El </a:t>
            </a:r>
            <a:r>
              <a:rPr lang="en-GB" dirty="0" err="1">
                <a:latin typeface="Calibri" charset="0"/>
              </a:rPr>
              <a:t>menor</a:t>
            </a:r>
            <a:r>
              <a:rPr lang="en-GB" dirty="0">
                <a:latin typeface="Calibri" charset="0"/>
              </a:rPr>
              <a:t> </a:t>
            </a:r>
            <a:r>
              <a:rPr lang="en-GB" dirty="0" err="1">
                <a:latin typeface="Calibri" charset="0"/>
              </a:rPr>
              <a:t>nivel</a:t>
            </a:r>
            <a:r>
              <a:rPr lang="en-GB" dirty="0">
                <a:latin typeface="Calibri" charset="0"/>
              </a:rPr>
              <a:t> </a:t>
            </a:r>
            <a:r>
              <a:rPr lang="en-GB" dirty="0" err="1">
                <a:latin typeface="Calibri" charset="0"/>
              </a:rPr>
              <a:t>educativo</a:t>
            </a:r>
            <a:r>
              <a:rPr lang="en-GB" dirty="0">
                <a:latin typeface="Calibri" charset="0"/>
              </a:rPr>
              <a:t>, el </a:t>
            </a:r>
            <a:r>
              <a:rPr lang="en-GB" dirty="0" err="1">
                <a:latin typeface="Calibri" charset="0"/>
              </a:rPr>
              <a:t>paro</a:t>
            </a:r>
            <a:r>
              <a:rPr lang="en-GB" dirty="0">
                <a:latin typeface="Calibri" charset="0"/>
              </a:rPr>
              <a:t>, las </a:t>
            </a:r>
            <a:r>
              <a:rPr lang="en-GB" dirty="0" err="1">
                <a:latin typeface="Calibri" charset="0"/>
              </a:rPr>
              <a:t>dificultades</a:t>
            </a:r>
            <a:r>
              <a:rPr lang="en-GB" dirty="0">
                <a:latin typeface="Calibri" charset="0"/>
              </a:rPr>
              <a:t> </a:t>
            </a:r>
            <a:r>
              <a:rPr lang="en-GB" dirty="0" err="1">
                <a:latin typeface="Calibri" charset="0"/>
              </a:rPr>
              <a:t>idiomáticas</a:t>
            </a:r>
            <a:r>
              <a:rPr lang="en-GB" dirty="0">
                <a:latin typeface="Calibri" charset="0"/>
              </a:rPr>
              <a:t>, </a:t>
            </a:r>
            <a:r>
              <a:rPr lang="en-GB" dirty="0" err="1">
                <a:latin typeface="Calibri" charset="0"/>
              </a:rPr>
              <a:t>ser</a:t>
            </a:r>
            <a:r>
              <a:rPr lang="en-GB" dirty="0">
                <a:latin typeface="Calibri" charset="0"/>
              </a:rPr>
              <a:t> </a:t>
            </a:r>
            <a:r>
              <a:rPr lang="en-GB" dirty="0" err="1">
                <a:latin typeface="Calibri" charset="0"/>
              </a:rPr>
              <a:t>mujer</a:t>
            </a:r>
            <a:r>
              <a:rPr lang="en-GB" dirty="0">
                <a:latin typeface="Calibri" charset="0"/>
              </a:rPr>
              <a:t> o </a:t>
            </a:r>
            <a:r>
              <a:rPr lang="en-GB" dirty="0" err="1">
                <a:latin typeface="Calibri" charset="0"/>
              </a:rPr>
              <a:t>estar</a:t>
            </a:r>
            <a:r>
              <a:rPr lang="en-GB" dirty="0">
                <a:latin typeface="Calibri" charset="0"/>
              </a:rPr>
              <a:t> </a:t>
            </a:r>
            <a:r>
              <a:rPr lang="en-GB" dirty="0" err="1">
                <a:latin typeface="Calibri" charset="0"/>
              </a:rPr>
              <a:t>en</a:t>
            </a:r>
            <a:r>
              <a:rPr lang="en-GB" dirty="0">
                <a:latin typeface="Calibri" charset="0"/>
              </a:rPr>
              <a:t> </a:t>
            </a:r>
            <a:r>
              <a:rPr lang="en-GB" dirty="0" err="1">
                <a:latin typeface="Calibri" charset="0"/>
              </a:rPr>
              <a:t>situación</a:t>
            </a:r>
            <a:r>
              <a:rPr lang="en-GB" dirty="0">
                <a:latin typeface="Calibri" charset="0"/>
              </a:rPr>
              <a:t> irregular son </a:t>
            </a:r>
            <a:r>
              <a:rPr lang="en-GB" dirty="0" err="1">
                <a:latin typeface="Calibri" charset="0"/>
              </a:rPr>
              <a:t>barreras</a:t>
            </a:r>
            <a:r>
              <a:rPr lang="en-GB" dirty="0">
                <a:latin typeface="Calibri" charset="0"/>
              </a:rPr>
              <a:t> </a:t>
            </a:r>
            <a:r>
              <a:rPr lang="en-GB" dirty="0" err="1">
                <a:latin typeface="Calibri" charset="0"/>
              </a:rPr>
              <a:t>descritas</a:t>
            </a:r>
            <a:r>
              <a:rPr lang="en-GB" dirty="0">
                <a:latin typeface="Calibri" charset="0"/>
              </a:rPr>
              <a:t> </a:t>
            </a:r>
            <a:r>
              <a:rPr lang="en-GB" dirty="0" err="1">
                <a:latin typeface="Calibri" charset="0"/>
              </a:rPr>
              <a:t>frente</a:t>
            </a:r>
            <a:r>
              <a:rPr lang="en-GB" dirty="0">
                <a:latin typeface="Calibri" charset="0"/>
              </a:rPr>
              <a:t> a </a:t>
            </a:r>
            <a:r>
              <a:rPr lang="en-GB" dirty="0" err="1">
                <a:latin typeface="Calibri" charset="0"/>
              </a:rPr>
              <a:t>los</a:t>
            </a:r>
            <a:r>
              <a:rPr lang="en-GB" dirty="0">
                <a:latin typeface="Calibri" charset="0"/>
              </a:rPr>
              <a:t> </a:t>
            </a:r>
            <a:r>
              <a:rPr lang="en-GB" dirty="0" err="1">
                <a:latin typeface="Calibri" charset="0"/>
              </a:rPr>
              <a:t>beneficios</a:t>
            </a:r>
            <a:r>
              <a:rPr lang="en-GB" dirty="0">
                <a:latin typeface="Calibri" charset="0"/>
              </a:rPr>
              <a:t> </a:t>
            </a:r>
            <a:r>
              <a:rPr lang="en-GB" dirty="0" err="1">
                <a:latin typeface="Calibri" charset="0"/>
              </a:rPr>
              <a:t>ofrecidos</a:t>
            </a:r>
            <a:r>
              <a:rPr lang="en-GB" dirty="0">
                <a:latin typeface="Calibri" charset="0"/>
              </a:rPr>
              <a:t> </a:t>
            </a:r>
            <a:r>
              <a:rPr lang="en-GB" dirty="0" err="1">
                <a:latin typeface="Calibri" charset="0"/>
              </a:rPr>
              <a:t>por</a:t>
            </a:r>
            <a:r>
              <a:rPr lang="en-GB" dirty="0">
                <a:latin typeface="Calibri" charset="0"/>
              </a:rPr>
              <a:t> el </a:t>
            </a:r>
            <a:r>
              <a:rPr lang="en-GB" dirty="0" err="1">
                <a:latin typeface="Calibri" charset="0"/>
              </a:rPr>
              <a:t>sistema</a:t>
            </a:r>
            <a:r>
              <a:rPr lang="en-GB" dirty="0">
                <a:latin typeface="Calibri" charset="0"/>
              </a:rPr>
              <a:t> </a:t>
            </a:r>
            <a:r>
              <a:rPr lang="en-GB" dirty="0" err="1">
                <a:latin typeface="Calibri" charset="0"/>
              </a:rPr>
              <a:t>sanitario</a:t>
            </a:r>
            <a:r>
              <a:rPr lang="en-GB" dirty="0">
                <a:latin typeface="Calibri" charset="0"/>
              </a:rPr>
              <a:t>.</a:t>
            </a:r>
          </a:p>
        </p:txBody>
      </p:sp>
      <p:sp>
        <p:nvSpPr>
          <p:cNvPr id="36867"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6865D7-8409-7F46-99CD-6B9376412D58}" type="slidenum">
              <a:rPr lang="es-ES" sz="1200"/>
              <a:pPr eaLnBrk="1" hangingPunct="1"/>
              <a:t>27</a:t>
            </a:fld>
            <a:endParaRPr lang="es-E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36867"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6865D7-8409-7F46-99CD-6B9376412D58}" type="slidenum">
              <a:rPr lang="es-ES" sz="1200"/>
              <a:pPr eaLnBrk="1" hangingPunct="1"/>
              <a:t>29</a:t>
            </a:fld>
            <a:endParaRPr lang="es-ES" sz="1200"/>
          </a:p>
        </p:txBody>
      </p:sp>
    </p:spTree>
    <p:extLst>
      <p:ext uri="{BB962C8B-B14F-4D97-AF65-F5344CB8AC3E}">
        <p14:creationId xmlns:p14="http://schemas.microsoft.com/office/powerpoint/2010/main" val="4026298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36867"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6865D7-8409-7F46-99CD-6B9376412D58}" type="slidenum">
              <a:rPr lang="es-ES" sz="1200"/>
              <a:pPr eaLnBrk="1" hangingPunct="1"/>
              <a:t>30</a:t>
            </a:fld>
            <a:endParaRPr lang="es-ES" sz="1200"/>
          </a:p>
        </p:txBody>
      </p:sp>
    </p:spTree>
    <p:extLst>
      <p:ext uri="{BB962C8B-B14F-4D97-AF65-F5344CB8AC3E}">
        <p14:creationId xmlns:p14="http://schemas.microsoft.com/office/powerpoint/2010/main" val="842052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36867"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6865D7-8409-7F46-99CD-6B9376412D58}" type="slidenum">
              <a:rPr lang="es-ES" sz="1200"/>
              <a:pPr eaLnBrk="1" hangingPunct="1"/>
              <a:t>31</a:t>
            </a:fld>
            <a:endParaRPr lang="es-ES" sz="1200"/>
          </a:p>
        </p:txBody>
      </p:sp>
    </p:spTree>
    <p:extLst>
      <p:ext uri="{BB962C8B-B14F-4D97-AF65-F5344CB8AC3E}">
        <p14:creationId xmlns:p14="http://schemas.microsoft.com/office/powerpoint/2010/main" val="531878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36867"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6865D7-8409-7F46-99CD-6B9376412D58}" type="slidenum">
              <a:rPr lang="es-ES" sz="1200"/>
              <a:pPr eaLnBrk="1" hangingPunct="1"/>
              <a:t>32</a:t>
            </a:fld>
            <a:endParaRPr lang="es-ES" sz="1200"/>
          </a:p>
        </p:txBody>
      </p:sp>
    </p:spTree>
    <p:extLst>
      <p:ext uri="{BB962C8B-B14F-4D97-AF65-F5344CB8AC3E}">
        <p14:creationId xmlns:p14="http://schemas.microsoft.com/office/powerpoint/2010/main" val="3469863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36867"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6865D7-8409-7F46-99CD-6B9376412D58}" type="slidenum">
              <a:rPr lang="es-ES" sz="1200"/>
              <a:pPr eaLnBrk="1" hangingPunct="1"/>
              <a:t>33</a:t>
            </a:fld>
            <a:endParaRPr lang="es-ES" sz="1200"/>
          </a:p>
        </p:txBody>
      </p:sp>
    </p:spTree>
    <p:extLst>
      <p:ext uri="{BB962C8B-B14F-4D97-AF65-F5344CB8AC3E}">
        <p14:creationId xmlns:p14="http://schemas.microsoft.com/office/powerpoint/2010/main" val="258749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36867"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6865D7-8409-7F46-99CD-6B9376412D58}" type="slidenum">
              <a:rPr lang="es-ES" sz="1200"/>
              <a:pPr eaLnBrk="1" hangingPunct="1"/>
              <a:t>34</a:t>
            </a:fld>
            <a:endParaRPr lang="es-ES" sz="1200"/>
          </a:p>
        </p:txBody>
      </p:sp>
    </p:spTree>
    <p:extLst>
      <p:ext uri="{BB962C8B-B14F-4D97-AF65-F5344CB8AC3E}">
        <p14:creationId xmlns:p14="http://schemas.microsoft.com/office/powerpoint/2010/main" val="347472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045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489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0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También</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aumentó la escala de la </a:t>
            </a:r>
            <a:r>
              <a:rPr lang="es-ES" sz="1200" b="1" kern="1200" dirty="0" err="1">
                <a:solidFill>
                  <a:schemeClr val="tx1"/>
                </a:solidFill>
                <a:effectLst/>
                <a:latin typeface="+mn-lt"/>
                <a:ea typeface="+mn-ea"/>
                <a:cs typeface="+mn-cs"/>
              </a:rPr>
              <a:t>migración</a:t>
            </a:r>
            <a:r>
              <a:rPr lang="es-ES" sz="1200" b="1" kern="1200" dirty="0">
                <a:solidFill>
                  <a:schemeClr val="tx1"/>
                </a:solidFill>
                <a:effectLst/>
                <a:latin typeface="+mn-lt"/>
                <a:ea typeface="+mn-ea"/>
                <a:cs typeface="+mn-cs"/>
              </a:rPr>
              <a:t> internacional, si bien a un ritmo reducido por la COVID-19</a:t>
            </a:r>
            <a:r>
              <a:rPr lang="es-ES" sz="1200" kern="1200" dirty="0">
                <a:solidFill>
                  <a:schemeClr val="tx1"/>
                </a:solidFill>
                <a:effectLst/>
                <a:latin typeface="+mn-lt"/>
                <a:ea typeface="+mn-ea"/>
                <a:cs typeface="+mn-cs"/>
              </a:rPr>
              <a:t>. Se estima que en 2020 </a:t>
            </a:r>
            <a:r>
              <a:rPr lang="es-ES" sz="1200" kern="1200" dirty="0" err="1">
                <a:solidFill>
                  <a:schemeClr val="tx1"/>
                </a:solidFill>
                <a:effectLst/>
                <a:latin typeface="+mn-lt"/>
                <a:ea typeface="+mn-ea"/>
                <a:cs typeface="+mn-cs"/>
              </a:rPr>
              <a:t>había</a:t>
            </a:r>
            <a:r>
              <a:rPr lang="es-ES" sz="1200" kern="1200" dirty="0">
                <a:solidFill>
                  <a:schemeClr val="tx1"/>
                </a:solidFill>
                <a:effectLst/>
                <a:latin typeface="+mn-lt"/>
                <a:ea typeface="+mn-ea"/>
                <a:cs typeface="+mn-cs"/>
              </a:rPr>
              <a:t> en el mundo cerca de 281 millones de migrantes, de los cuales casi dos tercios eran trabajadores migrantes10. Esta cifra sigue siendo un porcentaje muy bajo de la </a:t>
            </a:r>
            <a:r>
              <a:rPr lang="es-ES" sz="1200" kern="1200" dirty="0" err="1">
                <a:solidFill>
                  <a:schemeClr val="tx1"/>
                </a:solidFill>
                <a:effectLst/>
                <a:latin typeface="+mn-lt"/>
                <a:ea typeface="+mn-ea"/>
                <a:cs typeface="+mn-cs"/>
              </a:rPr>
              <a:t>población</a:t>
            </a:r>
            <a:r>
              <a:rPr lang="es-ES" sz="1200" kern="1200" dirty="0">
                <a:solidFill>
                  <a:schemeClr val="tx1"/>
                </a:solidFill>
                <a:effectLst/>
                <a:latin typeface="+mn-lt"/>
                <a:ea typeface="+mn-ea"/>
                <a:cs typeface="+mn-cs"/>
              </a:rPr>
              <a:t> mundial (el 3,6%), lo que significa que la inmensa </a:t>
            </a:r>
            <a:r>
              <a:rPr lang="es-ES" sz="1200" kern="1200" dirty="0" err="1">
                <a:solidFill>
                  <a:schemeClr val="tx1"/>
                </a:solidFill>
                <a:effectLst/>
                <a:latin typeface="+mn-lt"/>
                <a:ea typeface="+mn-ea"/>
                <a:cs typeface="+mn-cs"/>
              </a:rPr>
              <a:t>mayoría</a:t>
            </a:r>
            <a:r>
              <a:rPr lang="es-ES" sz="1200" kern="1200" dirty="0">
                <a:solidFill>
                  <a:schemeClr val="tx1"/>
                </a:solidFill>
                <a:effectLst/>
                <a:latin typeface="+mn-lt"/>
                <a:ea typeface="+mn-ea"/>
                <a:cs typeface="+mn-cs"/>
              </a:rPr>
              <a:t> de las personas del mundo (el 96,4%) </a:t>
            </a:r>
            <a:r>
              <a:rPr lang="es-ES" sz="1200" kern="1200" dirty="0" err="1">
                <a:solidFill>
                  <a:schemeClr val="tx1"/>
                </a:solidFill>
                <a:effectLst/>
                <a:latin typeface="+mn-lt"/>
                <a:ea typeface="+mn-ea"/>
                <a:cs typeface="+mn-cs"/>
              </a:rPr>
              <a:t>residían</a:t>
            </a:r>
            <a:r>
              <a:rPr lang="es-ES" sz="1200" kern="1200" dirty="0">
                <a:solidFill>
                  <a:schemeClr val="tx1"/>
                </a:solidFill>
                <a:effectLst/>
                <a:latin typeface="+mn-lt"/>
                <a:ea typeface="+mn-ea"/>
                <a:cs typeface="+mn-cs"/>
              </a:rPr>
              <a:t> en su </a:t>
            </a:r>
            <a:r>
              <a:rPr lang="es-ES" sz="1200" kern="1200" dirty="0" err="1">
                <a:solidFill>
                  <a:schemeClr val="tx1"/>
                </a:solidFill>
                <a:effectLst/>
                <a:latin typeface="+mn-lt"/>
                <a:ea typeface="+mn-ea"/>
                <a:cs typeface="+mn-cs"/>
              </a:rPr>
              <a:t>país</a:t>
            </a:r>
            <a:r>
              <a:rPr lang="es-ES" sz="1200" kern="1200" dirty="0">
                <a:solidFill>
                  <a:schemeClr val="tx1"/>
                </a:solidFill>
                <a:effectLst/>
                <a:latin typeface="+mn-lt"/>
                <a:ea typeface="+mn-ea"/>
                <a:cs typeface="+mn-cs"/>
              </a:rPr>
              <a:t> natal. Sin embargo, el </a:t>
            </a:r>
            <a:r>
              <a:rPr lang="es-ES" sz="1200" kern="1200" dirty="0" err="1">
                <a:solidFill>
                  <a:schemeClr val="tx1"/>
                </a:solidFill>
                <a:effectLst/>
                <a:latin typeface="+mn-lt"/>
                <a:ea typeface="+mn-ea"/>
                <a:cs typeface="+mn-cs"/>
              </a:rPr>
              <a:t>número</a:t>
            </a:r>
            <a:r>
              <a:rPr lang="es-ES" sz="1200" kern="1200" dirty="0">
                <a:solidFill>
                  <a:schemeClr val="tx1"/>
                </a:solidFill>
                <a:effectLst/>
                <a:latin typeface="+mn-lt"/>
                <a:ea typeface="+mn-ea"/>
                <a:cs typeface="+mn-cs"/>
              </a:rPr>
              <a:t> estimado de migrantes internacionales de 2020 fue inferior, en alrededor de 2 millones, a la cifra que se </a:t>
            </a:r>
            <a:r>
              <a:rPr lang="es-ES" sz="1200" kern="1200" dirty="0" err="1">
                <a:solidFill>
                  <a:schemeClr val="tx1"/>
                </a:solidFill>
                <a:effectLst/>
                <a:latin typeface="+mn-lt"/>
                <a:ea typeface="+mn-ea"/>
                <a:cs typeface="+mn-cs"/>
              </a:rPr>
              <a:t>habría</a:t>
            </a:r>
            <a:r>
              <a:rPr lang="es-ES" sz="1200" kern="1200" dirty="0">
                <a:solidFill>
                  <a:schemeClr val="tx1"/>
                </a:solidFill>
                <a:effectLst/>
                <a:latin typeface="+mn-lt"/>
                <a:ea typeface="+mn-ea"/>
                <a:cs typeface="+mn-cs"/>
              </a:rPr>
              <a:t> alcanzado sin la COVID-1911. Cabe pensar que, cuanto </a:t>
            </a:r>
            <a:r>
              <a:rPr lang="es-ES" sz="1200" kern="1200" dirty="0" err="1">
                <a:solidFill>
                  <a:schemeClr val="tx1"/>
                </a:solidFill>
                <a:effectLst/>
                <a:latin typeface="+mn-lt"/>
                <a:ea typeface="+mn-ea"/>
                <a:cs typeface="+mn-cs"/>
              </a:rPr>
              <a:t>más</a:t>
            </a:r>
            <a:r>
              <a:rPr lang="es-ES" sz="1200" kern="1200" dirty="0">
                <a:solidFill>
                  <a:schemeClr val="tx1"/>
                </a:solidFill>
                <a:effectLst/>
                <a:latin typeface="+mn-lt"/>
                <a:ea typeface="+mn-ea"/>
                <a:cs typeface="+mn-cs"/>
              </a:rPr>
              <a:t> duren las restricciones a la movilidad internacional impuestas en muchas partes del mundo, tanto </a:t>
            </a:r>
            <a:r>
              <a:rPr lang="es-ES" sz="1200" kern="1200" dirty="0" err="1">
                <a:solidFill>
                  <a:schemeClr val="tx1"/>
                </a:solidFill>
                <a:effectLst/>
                <a:latin typeface="+mn-lt"/>
                <a:ea typeface="+mn-ea"/>
                <a:cs typeface="+mn-cs"/>
              </a:rPr>
              <a:t>más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débil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sera</a:t>
            </a:r>
            <a:r>
              <a:rPr lang="es-ES" sz="1200" kern="1200" dirty="0">
                <a:solidFill>
                  <a:schemeClr val="tx1"/>
                </a:solidFill>
                <a:effectLst/>
                <a:latin typeface="+mn-lt"/>
                <a:ea typeface="+mn-ea"/>
                <a:cs typeface="+mn-cs"/>
              </a:rPr>
              <a:t>́ el crecimiento del </a:t>
            </a:r>
            <a:r>
              <a:rPr lang="es-ES" sz="1200" kern="1200" dirty="0" err="1">
                <a:solidFill>
                  <a:schemeClr val="tx1"/>
                </a:solidFill>
                <a:effectLst/>
                <a:latin typeface="+mn-lt"/>
                <a:ea typeface="+mn-ea"/>
                <a:cs typeface="+mn-cs"/>
              </a:rPr>
              <a:t>número</a:t>
            </a:r>
            <a:r>
              <a:rPr lang="es-ES" sz="1200" kern="1200" dirty="0">
                <a:solidFill>
                  <a:schemeClr val="tx1"/>
                </a:solidFill>
                <a:effectLst/>
                <a:latin typeface="+mn-lt"/>
                <a:ea typeface="+mn-ea"/>
                <a:cs typeface="+mn-cs"/>
              </a:rPr>
              <a:t> de migrantes internacionales en el futuro. </a:t>
            </a:r>
            <a:endParaRPr lang="es-ES" dirty="0"/>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07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Europa y Asia acogen a alrededor de 87 millones y 86 millones de migrantes internacionales, respectivamente, sumando el 61% de la población mundial total de migrantes internacionales.</a:t>
            </a:r>
          </a:p>
          <a:p>
            <a:r>
              <a:rPr lang="es-ES" sz="1200" b="0" i="0" u="none" strike="noStrike" kern="1200" dirty="0">
                <a:solidFill>
                  <a:schemeClr val="tx1"/>
                </a:solidFill>
                <a:effectLst/>
                <a:latin typeface="+mn-lt"/>
                <a:ea typeface="+mn-ea"/>
                <a:cs typeface="+mn-cs"/>
              </a:rPr>
              <a:t>Les siguen América del Norte, con casi 59 millones de migrantes internacionales, equivalentes al 21% de la población mundial de migrantes, África, con el 9%, América Latina y el Caribe, con el 5%, y Oceanía, con el 3%.</a:t>
            </a:r>
          </a:p>
          <a:p>
            <a:r>
              <a:rPr lang="es-ES" sz="1200" b="0" i="0" u="none" strike="noStrike" kern="1200" dirty="0">
                <a:solidFill>
                  <a:schemeClr val="tx1"/>
                </a:solidFill>
                <a:effectLst/>
                <a:latin typeface="+mn-lt"/>
                <a:ea typeface="+mn-ea"/>
                <a:cs typeface="+mn-cs"/>
              </a:rPr>
              <a:t>En relación con el tamaño de la población de cada región, en 2020 tenían las proporciones más altas de migrantes internacionales Oceanía, América del Norte y Europa, con un 22%, un 16% y un 12% de la población total, respectivamente. La proporción de migrantes internacionales era relativamente pequeña en Asia y África (1,8% y 1,9%, respectivamente) y en América Latina y el Caribe (2,3%).</a:t>
            </a:r>
          </a:p>
          <a:p>
            <a:r>
              <a:rPr lang="es-ES" sz="1200" b="0" i="0" u="none" strike="noStrike" kern="1200" dirty="0">
                <a:solidFill>
                  <a:schemeClr val="tx1"/>
                </a:solidFill>
                <a:effectLst/>
                <a:latin typeface="+mn-lt"/>
                <a:ea typeface="+mn-ea"/>
                <a:cs typeface="+mn-cs"/>
              </a:rPr>
              <a:t>Sin embargo, el crecimiento más marcado entre 2000 y 2020 se registró en Asia, con un aumento del 74% (alrededor de 37 millones de personas, en cifras absolutas). Europa experimentó el segundo crecimiento más alto durante este período, con un aumento de 30 millones en el número de migrantes internacionales, seguida de América del Norte (18 millones) y África (10 millones).</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088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La UE ha activado por primera vez la Directiva de Protección Temporal para acoger a los millones de refugiados que están abandonando Ucrania tras la invasión rusa. Esta llegada ha encontrado un ambiente de completa aceptación por parte de la sociedad europea, incluso desde los partidos xenófobos. A corto plazo la oleada de refugiados plantea desafíos de financiación, coordinación y gestión, y a largo plazo retos para la integración, en un contexto de incertidumbre sobre la duración de la guerra y el volumen de refugiados que va a producir. El tratamiento diferente a los que huyen de Ucrania frente a los que buscan refugio en Europa desde otras zonas del mundo responde a varios factores: uno de los principales es la simpatía y la identificación europeas con la causa ucraniana en su defensa ante la invasión rusa.</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61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a:solidFill>
                  <a:schemeClr val="tx1"/>
                </a:solidFill>
                <a:effectLst/>
                <a:latin typeface="+mn-lt"/>
                <a:ea typeface="+mn-ea"/>
                <a:cs typeface="+mn-cs"/>
              </a:rPr>
              <a:t>La proporción de migrantes internacionales varía considerablemente entre las distintas partes del mundo.</a:t>
            </a:r>
          </a:p>
          <a:p>
            <a:r>
              <a:rPr lang="es-ES" sz="1200" b="0" i="0" u="none" strike="noStrike" kern="1200" dirty="0">
                <a:solidFill>
                  <a:schemeClr val="tx1"/>
                </a:solidFill>
                <a:effectLst/>
                <a:latin typeface="+mn-lt"/>
                <a:ea typeface="+mn-ea"/>
                <a:cs typeface="+mn-cs"/>
              </a:rPr>
              <a:t>La gran mayoría de las personas que migran no cruzan fronteras internacionales, sino que permanecen dentro de sus países (se ha estimado que en 2009 había 740 millones de migrantes internos). Dicho esto, el aumento de los migrantes internacionales a lo largo del tiempo – tanto en cifras absolutas como proporcionalmente – ha sido evidente, y algo más rápido de lo que se había pronosticado</a:t>
            </a:r>
          </a:p>
          <a:p>
            <a:r>
              <a:rPr lang="es-ES" sz="1200" b="0" i="0" u="none" strike="noStrike" kern="1200" dirty="0">
                <a:solidFill>
                  <a:schemeClr val="tx1"/>
                </a:solidFill>
                <a:effectLst/>
                <a:latin typeface="+mn-lt"/>
                <a:ea typeface="+mn-ea"/>
                <a:cs typeface="+mn-cs"/>
              </a:rPr>
              <a:t>Aunque solo una pequeña proporción de la población mundial son migrantes internacionales (3,6%), aún una variación amplia existe al nivel de país. En algunos países, como los Emiratos Árabes Unidos, más del 88% de la población son migrantes internacionales.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386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261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﻿Los resultados de salud no pueden entenderse, y mucho menos mejorarse, sin comprender los contextos, las condiciones y los determinantes habilitantes preexistentes que los conforman. Abordar estos determinantes a menudo ﻿será más eficaz y menos costoso que brindar tratamiento y servicios de salud cuando las personas ya estén enfermas. Los refugiados y los migrantes se ven afectados por los mismos determinantes de la salud que afectan al resto de la humanidad. Sin embargo, su situación migratoria puede sumar una capa de complejidad que, cuando se combina con otros determinantes, los vuelve particularmente vulnerables y afecta a su salud (figura 2). Aunque las categorías fluctúan y se superponen, la OMS clasifica estos determinantes en relación con los siguientes aspectos:</a:t>
            </a:r>
          </a:p>
          <a:p>
            <a:r>
              <a:rPr lang="es-ES" dirty="0"/>
              <a:t>•﻿características y comportamientos individuales, como aspectos genéticos, ﻿género, comportamiento personal y edad.</a:t>
            </a:r>
          </a:p>
          <a:p>
            <a:r>
              <a:rPr lang="es-ES" dirty="0"/>
              <a:t>﻿entornos sociales y económicos, como educación, alfabetización en materia de salud, ingresos y posición social, empleo y condiciones laborales, redes de apoyo social, cultura y servicios de salud; y</a:t>
            </a:r>
          </a:p>
          <a:p>
            <a:r>
              <a:rPr lang="es-ES" dirty="0"/>
              <a:t>• entorno físico, como agua potable y aire limpio; lugares de trabajo saludables; casas, comunidades y carreteras seguras; y alimentos y nutrición.</a:t>
            </a:r>
          </a:p>
          <a:p>
            <a:r>
              <a:rPr lang="es-ES" dirty="0"/>
              <a:t>﻿La experiencia del desplazamiento y la migración es en sí misma un determinante de la salud, y el examen de las diferentes fases del desplazamiento y la migración permite aclarar su impacto</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B7470-9476-AE40-A47A-BA512B42E8F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142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10/6/22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239433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10/6/22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139609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10/6/22</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3584929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C06E4-7FEA-7D43-9AEA-A5C10E722EC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5EAE7BA-A75F-9C45-908A-E57CBA303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CF4A543-A76D-424E-968C-ECF637E70889}"/>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5" name="Marcador de pie de página 4">
            <a:extLst>
              <a:ext uri="{FF2B5EF4-FFF2-40B4-BE49-F238E27FC236}">
                <a16:creationId xmlns:a16="http://schemas.microsoft.com/office/drawing/2014/main" id="{AC2BD524-151F-944F-BF7B-6ACA2B9635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5BD551-1DA8-A14A-9236-D537E314C5E5}"/>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4170172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D055C1-F8AF-F443-ACF8-5B46DB5F9B6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0C53B2-A2C6-3F4B-9FBD-0BDABE8C069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D58283-2122-4F4F-BA52-1A6494115334}"/>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5" name="Marcador de pie de página 4">
            <a:extLst>
              <a:ext uri="{FF2B5EF4-FFF2-40B4-BE49-F238E27FC236}">
                <a16:creationId xmlns:a16="http://schemas.microsoft.com/office/drawing/2014/main" id="{E9300A46-10BF-9943-8346-A3D7D42C7D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72BA12-1E38-F04D-9081-FDFF7F8A073B}"/>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3573552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C6868-42D0-8746-8858-8EBD7BFB840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4B9758-C7E2-3B4E-8B3F-A44708CAD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57BFAE7-2656-7544-B1A6-E6BFCA4562AB}"/>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5" name="Marcador de pie de página 4">
            <a:extLst>
              <a:ext uri="{FF2B5EF4-FFF2-40B4-BE49-F238E27FC236}">
                <a16:creationId xmlns:a16="http://schemas.microsoft.com/office/drawing/2014/main" id="{22F8B631-41B6-B944-A1E5-1F25CC543E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920F4C-285C-0746-9AC9-5FE7C2C1D3FC}"/>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2084350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4C619C-BD53-024B-BCB4-22EDB94D7B6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DAB3BFE-6A0A-0C45-A28C-75AF9570D99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218F0D6-89D1-8C4F-8444-30AC4241CB0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553F387-6E10-DD4F-8659-F271A912687B}"/>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6" name="Marcador de pie de página 5">
            <a:extLst>
              <a:ext uri="{FF2B5EF4-FFF2-40B4-BE49-F238E27FC236}">
                <a16:creationId xmlns:a16="http://schemas.microsoft.com/office/drawing/2014/main" id="{D8C04554-BB48-CB40-9C40-D12D469D60B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31971B3-C6CC-2543-B484-DE3CD2D85282}"/>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641562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EB8B6-F370-F143-AD2B-82F32AB4381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4542C6-DBC3-994F-8BEA-F6CFBDABD6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BC4D441-F198-9948-B069-4D1CA755745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CCC3FE-AF8C-7F4F-86FA-E09731B30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F982B6-A0FE-064E-BEE8-DA2CA911038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2E7CAB-D640-EB47-9949-51E997CDB059}"/>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8" name="Marcador de pie de página 7">
            <a:extLst>
              <a:ext uri="{FF2B5EF4-FFF2-40B4-BE49-F238E27FC236}">
                <a16:creationId xmlns:a16="http://schemas.microsoft.com/office/drawing/2014/main" id="{D0C4F325-36C1-624D-8217-E69E7B2A74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187A292-06EF-1043-ACCA-57155B64A0AE}"/>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3646129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470B67-D092-5241-8E1F-09C04AA0D7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A54EEBD-4308-D24D-AD6D-ECD155BD0B5D}"/>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4" name="Marcador de pie de página 3">
            <a:extLst>
              <a:ext uri="{FF2B5EF4-FFF2-40B4-BE49-F238E27FC236}">
                <a16:creationId xmlns:a16="http://schemas.microsoft.com/office/drawing/2014/main" id="{EAD0F907-3C8C-4C47-98B5-D7EDC29BB94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064D435-3D30-614D-A014-59CCC7A039BE}"/>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3548283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0AD5C9A-5146-9240-BD3B-83F45D86651E}"/>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3" name="Marcador de pie de página 2">
            <a:extLst>
              <a:ext uri="{FF2B5EF4-FFF2-40B4-BE49-F238E27FC236}">
                <a16:creationId xmlns:a16="http://schemas.microsoft.com/office/drawing/2014/main" id="{90D06DE6-8AA3-2245-B77A-B98A81154A4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1239DE8-349A-CD4A-A8B1-A96C8E28CEB8}"/>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210005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F4F025-68D0-F042-9BEC-188C87A675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7C8A67-8962-8547-94C0-393CD05D74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8137EDA-6497-024F-8354-38A716BAB5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046B20B-34DA-4F44-8EE2-F0A2386EA094}"/>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6" name="Marcador de pie de página 5">
            <a:extLst>
              <a:ext uri="{FF2B5EF4-FFF2-40B4-BE49-F238E27FC236}">
                <a16:creationId xmlns:a16="http://schemas.microsoft.com/office/drawing/2014/main" id="{22D030F1-42D0-EB46-A05C-EE50B0185DC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4460E98-586D-A046-93C7-FB7894C4AA2A}"/>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370434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10/6/22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4122288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21EEF-1BBF-8440-9AE3-45DE3405597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16EBFCB-96CC-7140-AAA7-702F2F9AD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D7160F7-D2F9-724A-9B17-A4B3651C4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E68C7D6-176F-4646-BF28-859D6CBB150E}"/>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6" name="Marcador de pie de página 5">
            <a:extLst>
              <a:ext uri="{FF2B5EF4-FFF2-40B4-BE49-F238E27FC236}">
                <a16:creationId xmlns:a16="http://schemas.microsoft.com/office/drawing/2014/main" id="{2F85B74D-C22C-9342-9934-D9ADE0AB2A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CB20CD2-A0D4-CD43-A4A5-331EA43FA7E1}"/>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3678611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B4DE0D-601F-8F46-A569-E7A541EB103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249BE6-44EA-C04C-BCE0-D102A27594C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994F55-055D-EE40-90D8-A4621AAD2EAC}"/>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5" name="Marcador de pie de página 4">
            <a:extLst>
              <a:ext uri="{FF2B5EF4-FFF2-40B4-BE49-F238E27FC236}">
                <a16:creationId xmlns:a16="http://schemas.microsoft.com/office/drawing/2014/main" id="{F2CE28D3-FADD-5943-8135-6FDF2B8BC4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5411D7-176A-3E4F-9FA2-AED6FEB4A374}"/>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4046964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7FE6D72-0683-1641-A926-7AC6C6242E2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7933954-33FA-EC45-A269-DFB7D0AFBD4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2A9A7C-6F5F-3543-A5EA-6392B3A6D3DA}"/>
              </a:ext>
            </a:extLst>
          </p:cNvPr>
          <p:cNvSpPr>
            <a:spLocks noGrp="1"/>
          </p:cNvSpPr>
          <p:nvPr>
            <p:ph type="dt" sz="half" idx="10"/>
          </p:nvPr>
        </p:nvSpPr>
        <p:spPr/>
        <p:txBody>
          <a:bodyPr/>
          <a:lstStyle/>
          <a:p>
            <a:fld id="{01DAB37D-911E-4C43-925D-FC2D91F2090C}" type="datetimeFigureOut">
              <a:rPr lang="es-ES" smtClean="0"/>
              <a:t>6/10/22</a:t>
            </a:fld>
            <a:endParaRPr lang="es-ES"/>
          </a:p>
        </p:txBody>
      </p:sp>
      <p:sp>
        <p:nvSpPr>
          <p:cNvPr id="5" name="Marcador de pie de página 4">
            <a:extLst>
              <a:ext uri="{FF2B5EF4-FFF2-40B4-BE49-F238E27FC236}">
                <a16:creationId xmlns:a16="http://schemas.microsoft.com/office/drawing/2014/main" id="{FDF23332-64A8-8E4E-A660-0B0826D1FA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1671127-0FAC-9542-BE68-C916A48201E8}"/>
              </a:ext>
            </a:extLst>
          </p:cNvPr>
          <p:cNvSpPr>
            <a:spLocks noGrp="1"/>
          </p:cNvSpPr>
          <p:nvPr>
            <p:ph type="sldNum" sz="quarter" idx="12"/>
          </p:nvPr>
        </p:nvSpPr>
        <p:spPr/>
        <p:txBody>
          <a:bodyPr/>
          <a:lstStyle/>
          <a:p>
            <a:fld id="{3E70A50A-609B-1940-A0DD-4EBC532EE9F3}" type="slidenum">
              <a:rPr lang="es-ES" smtClean="0"/>
              <a:t>‹Nº›</a:t>
            </a:fld>
            <a:endParaRPr lang="es-ES"/>
          </a:p>
        </p:txBody>
      </p:sp>
    </p:spTree>
    <p:extLst>
      <p:ext uri="{BB962C8B-B14F-4D97-AF65-F5344CB8AC3E}">
        <p14:creationId xmlns:p14="http://schemas.microsoft.com/office/powerpoint/2010/main" val="1626623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FF7D4-4455-2549-8326-39C9B967088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23B214-5750-0D42-9595-CF865D0C4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4333667-31CC-1F42-BFFD-6975FEF9EAA9}"/>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5" name="Marcador de pie de página 4">
            <a:extLst>
              <a:ext uri="{FF2B5EF4-FFF2-40B4-BE49-F238E27FC236}">
                <a16:creationId xmlns:a16="http://schemas.microsoft.com/office/drawing/2014/main" id="{30E29236-B008-2542-8D74-6B27A36DDC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9ECA6D-2352-EA4E-8B1D-C7132FAF3EBD}"/>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3650844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DBBA4F-DF6D-CB43-B252-53B972DEAE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BD3E1B-286A-8A4C-8886-C6436C8D4AB6}"/>
              </a:ext>
            </a:extLst>
          </p:cNvPr>
          <p:cNvSpPr>
            <a:spLocks noGrp="1"/>
          </p:cNvSpPr>
          <p:nvPr>
            <p:ph idx="1"/>
          </p:nvPr>
        </p:nvSpPr>
        <p:spPr/>
        <p:txBody>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5FD44FA5-DAE4-204D-ADF5-FEEF53752EB4}"/>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5" name="Marcador de pie de página 4">
            <a:extLst>
              <a:ext uri="{FF2B5EF4-FFF2-40B4-BE49-F238E27FC236}">
                <a16:creationId xmlns:a16="http://schemas.microsoft.com/office/drawing/2014/main" id="{E15155D8-0F78-CC4A-8256-B544BB2AD9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A2B957-004E-D14F-85B1-DC61EE40E1B2}"/>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59271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065C3-C1E7-5142-B3C2-CEF81EEDCA5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07C1FB-E35F-EF49-BB0B-20D3CEDE06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1A2791E1-BC99-4444-B78A-51C3B2C3C705}"/>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5" name="Marcador de pie de página 4">
            <a:extLst>
              <a:ext uri="{FF2B5EF4-FFF2-40B4-BE49-F238E27FC236}">
                <a16:creationId xmlns:a16="http://schemas.microsoft.com/office/drawing/2014/main" id="{30EE7B20-B26E-2E49-9A87-79DE582245A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D65005-B898-9646-9F25-F1B46971E074}"/>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2093956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B6DA2-DA29-8942-BE8D-347D28B0F2E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B8C8A48-507E-D540-BE19-A1058799EEC1}"/>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D832E436-DA18-3248-8404-A5138566D499}"/>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32CBD7FB-F7DC-2D45-BC28-18932B5C8D42}"/>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6" name="Marcador de pie de página 5">
            <a:extLst>
              <a:ext uri="{FF2B5EF4-FFF2-40B4-BE49-F238E27FC236}">
                <a16:creationId xmlns:a16="http://schemas.microsoft.com/office/drawing/2014/main" id="{B9CBD8C0-43ED-ED44-A284-D92C8CB0D88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2175B5-6879-4547-8532-2EB339684E44}"/>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478809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BAFE4-CBA5-A143-BDAF-0C30EC1DE9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9F2033-6618-5949-8A69-D531159842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CD69070F-283F-6744-8095-F0631BF9F978}"/>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p>
        </p:txBody>
      </p:sp>
      <p:sp>
        <p:nvSpPr>
          <p:cNvPr id="5" name="Marcador de texto 4">
            <a:extLst>
              <a:ext uri="{FF2B5EF4-FFF2-40B4-BE49-F238E27FC236}">
                <a16:creationId xmlns:a16="http://schemas.microsoft.com/office/drawing/2014/main" id="{7B5C817F-9800-604C-9D45-FB356AAF7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6" name="Marcador de contenido 5">
            <a:extLst>
              <a:ext uri="{FF2B5EF4-FFF2-40B4-BE49-F238E27FC236}">
                <a16:creationId xmlns:a16="http://schemas.microsoft.com/office/drawing/2014/main" id="{7E1FFE2C-BA86-7147-B762-45E45500DE96}"/>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p>
        </p:txBody>
      </p:sp>
      <p:sp>
        <p:nvSpPr>
          <p:cNvPr id="7" name="Marcador de fecha 6">
            <a:extLst>
              <a:ext uri="{FF2B5EF4-FFF2-40B4-BE49-F238E27FC236}">
                <a16:creationId xmlns:a16="http://schemas.microsoft.com/office/drawing/2014/main" id="{70E387EE-2004-614E-A7CB-54E542C99CD3}"/>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8" name="Marcador de pie de página 7">
            <a:extLst>
              <a:ext uri="{FF2B5EF4-FFF2-40B4-BE49-F238E27FC236}">
                <a16:creationId xmlns:a16="http://schemas.microsoft.com/office/drawing/2014/main" id="{9E7EC201-45BD-F645-92AC-8B89D8BECE7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B0B4BB2-14C7-C94A-863B-1E9A367C7B5F}"/>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4269990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A38743-F99C-8344-A576-0A1322DBAD3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37369B0-6A14-DC41-9F37-D1A01749672F}"/>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4" name="Marcador de pie de página 3">
            <a:extLst>
              <a:ext uri="{FF2B5EF4-FFF2-40B4-BE49-F238E27FC236}">
                <a16:creationId xmlns:a16="http://schemas.microsoft.com/office/drawing/2014/main" id="{DC0BB7B6-1015-DC4F-BB24-AC2010365DB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45DD1AB-FC3F-8540-959F-2B698E1B78B3}"/>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192045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FE3F2C1-1EFA-0E41-A0E2-D32AEE765498}"/>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3" name="Marcador de pie de página 2">
            <a:extLst>
              <a:ext uri="{FF2B5EF4-FFF2-40B4-BE49-F238E27FC236}">
                <a16:creationId xmlns:a16="http://schemas.microsoft.com/office/drawing/2014/main" id="{C9E9680C-B21C-BC47-822C-884BD9EEBB0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8505286-238C-3D46-9B13-614F5588F107}"/>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246812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10/6/22</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2417487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6CCF5-387F-0141-83EE-F90BFE3464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82BAC77-8A64-5247-B1B2-CDAEA8CEF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p>
        </p:txBody>
      </p:sp>
      <p:sp>
        <p:nvSpPr>
          <p:cNvPr id="4" name="Marcador de texto 3">
            <a:extLst>
              <a:ext uri="{FF2B5EF4-FFF2-40B4-BE49-F238E27FC236}">
                <a16:creationId xmlns:a16="http://schemas.microsoft.com/office/drawing/2014/main" id="{6D8B5EB6-62B1-6242-9886-E1128F82E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183BD474-EC78-E641-BF05-945DADE10AFD}"/>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6" name="Marcador de pie de página 5">
            <a:extLst>
              <a:ext uri="{FF2B5EF4-FFF2-40B4-BE49-F238E27FC236}">
                <a16:creationId xmlns:a16="http://schemas.microsoft.com/office/drawing/2014/main" id="{9D46570A-00A8-C947-AF64-72088B6CF5F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AAE6B8-B92E-0144-A379-306754371CEE}"/>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84115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1666B0-5DD6-3F45-926D-CCEF0E2932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BD85CF2-A8A2-1B48-908E-95F848807F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9BCF832-3008-D145-9713-B24403165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F2A7F0A4-5EF5-1C43-82C6-77D8A8BE64F9}"/>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6" name="Marcador de pie de página 5">
            <a:extLst>
              <a:ext uri="{FF2B5EF4-FFF2-40B4-BE49-F238E27FC236}">
                <a16:creationId xmlns:a16="http://schemas.microsoft.com/office/drawing/2014/main" id="{334FC787-E5D6-654A-97C7-5A5E2D6BBD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60D267-2195-BF4E-857D-CAFB08F55673}"/>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2090365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59B151-EDD6-C94C-BEC7-25A839CBDF1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C49AFA9-3A32-684B-87BD-064A81639B7F}"/>
              </a:ext>
            </a:extLst>
          </p:cNvPr>
          <p:cNvSpPr>
            <a:spLocks noGrp="1"/>
          </p:cNvSpPr>
          <p:nvPr>
            <p:ph type="body" orient="vert" idx="1"/>
          </p:nvPr>
        </p:nvSpPr>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FC986BE6-EF11-D84F-AB9B-B48423713808}"/>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5" name="Marcador de pie de página 4">
            <a:extLst>
              <a:ext uri="{FF2B5EF4-FFF2-40B4-BE49-F238E27FC236}">
                <a16:creationId xmlns:a16="http://schemas.microsoft.com/office/drawing/2014/main" id="{2CFB1B1D-4CFA-E545-A3B7-5606938BA3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827DE0-2EF8-2D49-A415-D8FFE340D4C5}"/>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841406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F110F57-9501-8141-8D56-7033381B868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50884BC-2A36-4A45-B43C-E4DCD9F50966}"/>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A7433FB3-441B-884E-9883-58C9DB7D6C68}"/>
              </a:ext>
            </a:extLst>
          </p:cNvPr>
          <p:cNvSpPr>
            <a:spLocks noGrp="1"/>
          </p:cNvSpPr>
          <p:nvPr>
            <p:ph type="dt" sz="half" idx="10"/>
          </p:nvPr>
        </p:nvSpPr>
        <p:spPr/>
        <p:txBody>
          <a:bodyPr/>
          <a:lstStyle/>
          <a:p>
            <a:fld id="{EA50C6FB-EFFF-4B46-90AD-2622837A245B}" type="datetimeFigureOut">
              <a:rPr lang="es-ES" smtClean="0"/>
              <a:t>6/10/22</a:t>
            </a:fld>
            <a:endParaRPr lang="es-ES"/>
          </a:p>
        </p:txBody>
      </p:sp>
      <p:sp>
        <p:nvSpPr>
          <p:cNvPr id="5" name="Marcador de pie de página 4">
            <a:extLst>
              <a:ext uri="{FF2B5EF4-FFF2-40B4-BE49-F238E27FC236}">
                <a16:creationId xmlns:a16="http://schemas.microsoft.com/office/drawing/2014/main" id="{2E41B7FE-3531-A34F-8CB6-9BBB012980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0E1EB7B-0142-DB4F-8D9C-4A46B376B61F}"/>
              </a:ext>
            </a:extLst>
          </p:cNvPr>
          <p:cNvSpPr>
            <a:spLocks noGrp="1"/>
          </p:cNvSpPr>
          <p:nvPr>
            <p:ph type="sldNum" sz="quarter" idx="12"/>
          </p:nvPr>
        </p:nvSpPr>
        <p:spPr/>
        <p:txBody>
          <a:bodyPr/>
          <a:lstStyle/>
          <a:p>
            <a:fld id="{A948EEA8-9641-3C46-A3CA-1B4B218271DA}" type="slidenum">
              <a:rPr lang="es-ES" smtClean="0"/>
              <a:t>‹Nº›</a:t>
            </a:fld>
            <a:endParaRPr lang="es-ES"/>
          </a:p>
        </p:txBody>
      </p:sp>
    </p:spTree>
    <p:extLst>
      <p:ext uri="{BB962C8B-B14F-4D97-AF65-F5344CB8AC3E}">
        <p14:creationId xmlns:p14="http://schemas.microsoft.com/office/powerpoint/2010/main" val="159873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10/6/22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395910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10/6/22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366477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10/6/22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179414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10/6/22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379689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10/6/22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2125349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10/6/22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‹Nº›</a:t>
            </a:fld>
            <a:endParaRPr lang="en-US"/>
          </a:p>
        </p:txBody>
      </p:sp>
    </p:spTree>
    <p:extLst>
      <p:ext uri="{BB962C8B-B14F-4D97-AF65-F5344CB8AC3E}">
        <p14:creationId xmlns:p14="http://schemas.microsoft.com/office/powerpoint/2010/main" val="2777239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lIns="109728" tIns="109728" rIns="109728" bIns="91440" anchor="ctr"/>
          <a:lstStyle>
            <a:lvl1pPr algn="l">
              <a:defRPr sz="900" cap="all" spc="150" baseline="0">
                <a:solidFill>
                  <a:srgbClr val="FFFFFF"/>
                </a:solidFill>
              </a:defRPr>
            </a:lvl1pPr>
          </a:lstStyle>
          <a:p>
            <a:fld id="{193BAB95-8DA7-460B-B00A-7037C8394FB0}" type="datetime1">
              <a:rPr lang="en-US" smtClean="0"/>
              <a:pPr/>
              <a:t>10/6/22</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lIns="109728" tIns="109728" rIns="109728" bIns="91440" anchor="ctr"/>
          <a:lstStyle>
            <a:lvl1pPr algn="ctr">
              <a:defRPr sz="900" cap="none"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lIns="109728" tIns="109728" rIns="109728" bIns="91440" anchor="ctr"/>
          <a:lstStyle>
            <a:lvl1pPr algn="ctr">
              <a:defRPr sz="900" cap="all" spc="150" baseline="0">
                <a:solidFill>
                  <a:srgbClr val="FFFFFF"/>
                </a:solidFill>
              </a:defRPr>
            </a:lvl1pPr>
          </a:lstStyle>
          <a:p>
            <a:fld id="{11A71338-8BA2-4C79-A6C5-5A8E30081D0C}" type="slidenum">
              <a:rPr lang="en-US" smtClean="0"/>
              <a:pPr/>
              <a:t>‹Nº›</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18881118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hf sldNum="0" hdr="0" ftr="0" dt="0"/>
  <p:txStyles>
    <p:titleStyle>
      <a:lvl1pPr algn="l" defTabSz="914400" rtl="0" eaLnBrk="1" latinLnBrk="0" hangingPunct="1">
        <a:lnSpc>
          <a:spcPct val="100000"/>
        </a:lnSpc>
        <a:spcBef>
          <a:spcPct val="0"/>
        </a:spcBef>
        <a:buNone/>
        <a:defRPr sz="4400" kern="1200" spc="320">
          <a:solidFill>
            <a:srgbClr val="FFFFFF"/>
          </a:solidFill>
          <a:latin typeface="+mj-lt"/>
          <a:ea typeface="+mj-ea"/>
          <a:cs typeface="+mj-cs"/>
        </a:defRPr>
      </a:lvl1pPr>
    </p:titleStyle>
    <p:bodyStyle>
      <a:lvl1pPr marL="228600" indent="-228600" algn="l" defTabSz="914400" rtl="0" eaLnBrk="1" latinLnBrk="0" hangingPunct="1">
        <a:lnSpc>
          <a:spcPct val="114000"/>
        </a:lnSpc>
        <a:spcBef>
          <a:spcPts val="1000"/>
        </a:spcBef>
        <a:buClr>
          <a:schemeClr val="bg1"/>
        </a:buClr>
        <a:buSzPct val="75000"/>
        <a:buFont typeface="Arial" panose="020B0604020202020204" pitchFamily="34" charset="0"/>
        <a:buChar char="•"/>
        <a:defRPr sz="2400" kern="1200" spc="150">
          <a:solidFill>
            <a:srgbClr val="FFFFFF"/>
          </a:solidFill>
          <a:latin typeface="+mn-lt"/>
          <a:ea typeface="+mn-ea"/>
          <a:cs typeface="+mn-cs"/>
        </a:defRPr>
      </a:lvl1pPr>
      <a:lvl2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2000" kern="1200" spc="150">
          <a:solidFill>
            <a:srgbClr val="FFFFFF"/>
          </a:solidFill>
          <a:latin typeface="+mn-lt"/>
          <a:ea typeface="+mn-ea"/>
          <a:cs typeface="+mn-cs"/>
        </a:defRPr>
      </a:lvl2pPr>
      <a:lvl3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800" kern="1200" spc="150">
          <a:solidFill>
            <a:srgbClr val="FFFFFF"/>
          </a:solidFill>
          <a:latin typeface="+mn-lt"/>
          <a:ea typeface="+mn-ea"/>
          <a:cs typeface="+mn-cs"/>
        </a:defRPr>
      </a:lvl3pPr>
      <a:lvl4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600" kern="1200" spc="150">
          <a:solidFill>
            <a:srgbClr val="FFFFFF"/>
          </a:solidFill>
          <a:latin typeface="+mn-lt"/>
          <a:ea typeface="+mn-ea"/>
          <a:cs typeface="+mn-cs"/>
        </a:defRPr>
      </a:lvl4pPr>
      <a:lvl5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600" kern="1200" spc="15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C7AF368-F828-6947-9432-D6556956D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BD1C833-FA98-6546-8824-625E0FE5E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21EB07-9F66-3C46-8A56-F7EA749FFD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AB37D-911E-4C43-925D-FC2D91F2090C}" type="datetimeFigureOut">
              <a:rPr lang="es-ES" smtClean="0"/>
              <a:t>6/10/22</a:t>
            </a:fld>
            <a:endParaRPr lang="es-ES"/>
          </a:p>
        </p:txBody>
      </p:sp>
      <p:sp>
        <p:nvSpPr>
          <p:cNvPr id="5" name="Marcador de pie de página 4">
            <a:extLst>
              <a:ext uri="{FF2B5EF4-FFF2-40B4-BE49-F238E27FC236}">
                <a16:creationId xmlns:a16="http://schemas.microsoft.com/office/drawing/2014/main" id="{A71E0C62-4CED-E64D-AC73-FED45D761E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989D8DF-F941-5444-955A-377D9B14F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0A50A-609B-1940-A0DD-4EBC532EE9F3}" type="slidenum">
              <a:rPr lang="es-ES" smtClean="0"/>
              <a:t>‹Nº›</a:t>
            </a:fld>
            <a:endParaRPr lang="es-ES"/>
          </a:p>
        </p:txBody>
      </p:sp>
    </p:spTree>
    <p:extLst>
      <p:ext uri="{BB962C8B-B14F-4D97-AF65-F5344CB8AC3E}">
        <p14:creationId xmlns:p14="http://schemas.microsoft.com/office/powerpoint/2010/main" val="216389888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C358426-9C9C-E849-AC8E-EAEB161D11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CA654E4-1FE2-DB49-8CF8-A66BD6B595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3B0E974A-A88B-504F-A960-DCBDE44944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0C6FB-EFFF-4B46-90AD-2622837A245B}" type="datetimeFigureOut">
              <a:rPr lang="es-ES" smtClean="0"/>
              <a:t>6/10/22</a:t>
            </a:fld>
            <a:endParaRPr lang="es-ES"/>
          </a:p>
        </p:txBody>
      </p:sp>
      <p:sp>
        <p:nvSpPr>
          <p:cNvPr id="5" name="Marcador de pie de página 4">
            <a:extLst>
              <a:ext uri="{FF2B5EF4-FFF2-40B4-BE49-F238E27FC236}">
                <a16:creationId xmlns:a16="http://schemas.microsoft.com/office/drawing/2014/main" id="{A014DA3B-AD85-2D4C-9914-DB139258E1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0C116A7-8D37-914E-8FF9-6F365873B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8EEA8-9641-3C46-A3CA-1B4B218271DA}" type="slidenum">
              <a:rPr lang="es-ES" smtClean="0"/>
              <a:t>‹Nº›</a:t>
            </a:fld>
            <a:endParaRPr lang="es-ES"/>
          </a:p>
        </p:txBody>
      </p:sp>
    </p:spTree>
    <p:extLst>
      <p:ext uri="{BB962C8B-B14F-4D97-AF65-F5344CB8AC3E}">
        <p14:creationId xmlns:p14="http://schemas.microsoft.com/office/powerpoint/2010/main" val="381204911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4.jp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microsoft.com/office/2007/relationships/hdphoto" Target="../media/hdphoto3.wdp"/><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migrationdataportal.org/"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www.migrationdataportal.org/" TargetMode="External"/><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acnur.org/emergencia-en-ucrania.html"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hyperlink" Target="https://www.migrationdataportal.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3" name="Rectangle 92">
            <a:extLst>
              <a:ext uri="{FF2B5EF4-FFF2-40B4-BE49-F238E27FC236}">
                <a16:creationId xmlns:a16="http://schemas.microsoft.com/office/drawing/2014/main" id="{AF152BFE-7BA8-4007-AD9C-F4DC95E43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5" name="Right Triangle 94">
            <a:extLst>
              <a:ext uri="{FF2B5EF4-FFF2-40B4-BE49-F238E27FC236}">
                <a16:creationId xmlns:a16="http://schemas.microsoft.com/office/drawing/2014/main" id="{7BCC6446-8462-4A63-9B6F-8F57EC4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5271" y="2673521"/>
            <a:ext cx="568289" cy="568289"/>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8118ECEF-CA6A-4CB6-BCA5-59B2DB40C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98" name="Straight Connector 97">
              <a:extLst>
                <a:ext uri="{FF2B5EF4-FFF2-40B4-BE49-F238E27FC236}">
                  <a16:creationId xmlns:a16="http://schemas.microsoft.com/office/drawing/2014/main" id="{CDC2A251-C28C-4A72-BAFF-511640FB2E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DDB2429-3E01-4CD5-998D-8F5716A09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E26953B-4BE7-4AD0-B471-088DBB23D7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9D9ED6D-9817-4272-9FEF-E674FBCCCC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718C0DE-4596-4A70-AA4F-E678AC7FBC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8B48095-74C2-4053-872D-D3F70910C3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224D0B6-A4CB-4D98-A1DC-2770B95F9E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B39DE9C-23C1-4ABA-BD0D-B76BDC963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DDAAE0-966C-4350-8819-857CF524F3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EE6C021-FBD3-42F3-9A9C-69C4E71989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02961B9-65E1-4B12-AD98-9845BC3F43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22ABFE0-D700-4FD9-9CC8-D138B29ABF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6FFF1A3-B8BF-470C-9436-D5B7818535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98B6551-FF5D-49F5-8D3E-757AEC357A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0F3BFE5-573C-42C0-94D5-E5513CCC57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57931AB-4B07-4E0E-B3E4-84E2452E0A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C4789DB-7083-4597-9FC7-6336EA0BE3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E0B4F1D-D11A-4023-BE6B-6679ABB2B4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8633D7A-F6FC-418F-AD87-0EE148C1A0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FC8FCC-6F69-4802-995C-903AE44162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6ABFCE7-4796-4186-8EDC-DB6CE87BC7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1935BF2-A804-46BA-940A-DDAD7888F3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D012DA9-8D67-483A-8071-2903F2E3B2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09163DC-956E-44BE-B55A-E6C2C851DD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76CDE9FD-1880-483F-A039-BEB3AB0D37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8DDB23B-71E7-42A3-B055-5740EE14C5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37245B63-D771-461D-A625-4B49966D24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F1DF9FF-1F61-4B4F-8993-6897DE09C9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092F139-6734-46F3-B176-11741F1F73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ítulo 1">
            <a:extLst>
              <a:ext uri="{FF2B5EF4-FFF2-40B4-BE49-F238E27FC236}">
                <a16:creationId xmlns:a16="http://schemas.microsoft.com/office/drawing/2014/main" id="{C46520F6-0D51-4E41-B7A7-3D7FE1EECCA2}"/>
              </a:ext>
            </a:extLst>
          </p:cNvPr>
          <p:cNvSpPr>
            <a:spLocks noGrp="1"/>
          </p:cNvSpPr>
          <p:nvPr>
            <p:ph type="ctrTitle"/>
          </p:nvPr>
        </p:nvSpPr>
        <p:spPr>
          <a:xfrm>
            <a:off x="147740" y="261826"/>
            <a:ext cx="6408747" cy="2784496"/>
          </a:xfrm>
        </p:spPr>
        <p:txBody>
          <a:bodyPr>
            <a:noAutofit/>
          </a:bodyPr>
          <a:lstStyle/>
          <a:p>
            <a:pPr algn="l">
              <a:lnSpc>
                <a:spcPct val="90000"/>
              </a:lnSpc>
            </a:pPr>
            <a:r>
              <a:rPr lang="es-ES" sz="4400" i="0" u="none" strike="noStrike" dirty="0">
                <a:solidFill>
                  <a:srgbClr val="7A7A7A"/>
                </a:solidFill>
                <a:effectLst/>
                <a:latin typeface="Roboto" panose="02000000000000000000" pitchFamily="2" charset="0"/>
              </a:rPr>
              <a:t>Infección por VIH y migración: de cómo el virus cada vez es menos viajero»</a:t>
            </a:r>
            <a:endParaRPr lang="es-ES" sz="4400" dirty="0">
              <a:solidFill>
                <a:schemeClr val="tx2">
                  <a:alpha val="80000"/>
                </a:schemeClr>
              </a:solidFill>
            </a:endParaRPr>
          </a:p>
        </p:txBody>
      </p:sp>
      <p:sp>
        <p:nvSpPr>
          <p:cNvPr id="3" name="Subtítulo 2">
            <a:extLst>
              <a:ext uri="{FF2B5EF4-FFF2-40B4-BE49-F238E27FC236}">
                <a16:creationId xmlns:a16="http://schemas.microsoft.com/office/drawing/2014/main" id="{4D549302-ADDC-D04D-99C2-0897B71B67C8}"/>
              </a:ext>
            </a:extLst>
          </p:cNvPr>
          <p:cNvSpPr>
            <a:spLocks noGrp="1"/>
          </p:cNvSpPr>
          <p:nvPr>
            <p:ph type="subTitle" idx="1"/>
          </p:nvPr>
        </p:nvSpPr>
        <p:spPr>
          <a:xfrm>
            <a:off x="226414" y="3488303"/>
            <a:ext cx="6293342" cy="2047557"/>
          </a:xfrm>
        </p:spPr>
        <p:txBody>
          <a:bodyPr>
            <a:normAutofit/>
          </a:bodyPr>
          <a:lstStyle/>
          <a:p>
            <a:pPr algn="l"/>
            <a:r>
              <a:rPr lang="es-ES" sz="2000" b="1" dirty="0">
                <a:solidFill>
                  <a:schemeClr val="tx2">
                    <a:alpha val="80000"/>
                  </a:schemeClr>
                </a:solidFill>
              </a:rPr>
              <a:t>José A. Pérez Molina</a:t>
            </a:r>
          </a:p>
          <a:p>
            <a:pPr algn="l"/>
            <a:r>
              <a:rPr lang="es-ES" sz="2000" dirty="0">
                <a:solidFill>
                  <a:schemeClr val="tx2">
                    <a:alpha val="80000"/>
                  </a:schemeClr>
                </a:solidFill>
              </a:rPr>
              <a:t>Hospital Universitario Ramón y Cajal</a:t>
            </a:r>
          </a:p>
        </p:txBody>
      </p:sp>
      <p:pic>
        <p:nvPicPr>
          <p:cNvPr id="8" name="Imagen 7" descr="Interfaz de usuario gráfica, Texto&#10;&#10;Descripción generada automáticamente">
            <a:extLst>
              <a:ext uri="{FF2B5EF4-FFF2-40B4-BE49-F238E27FC236}">
                <a16:creationId xmlns:a16="http://schemas.microsoft.com/office/drawing/2014/main" id="{E814DE62-1E8C-1430-0687-0F1F74B65008}"/>
              </a:ext>
            </a:extLst>
          </p:cNvPr>
          <p:cNvPicPr>
            <a:picLocks noChangeAspect="1"/>
          </p:cNvPicPr>
          <p:nvPr/>
        </p:nvPicPr>
        <p:blipFill rotWithShape="1">
          <a:blip r:embed="rId2"/>
          <a:srcRect t="4910" r="1" b="1"/>
          <a:stretch/>
        </p:blipFill>
        <p:spPr>
          <a:xfrm>
            <a:off x="6262621" y="10"/>
            <a:ext cx="5926331" cy="2296392"/>
          </a:xfrm>
          <a:custGeom>
            <a:avLst/>
            <a:gdLst/>
            <a:ahLst/>
            <a:cxnLst/>
            <a:rect l="l" t="t" r="r" b="b"/>
            <a:pathLst>
              <a:path w="5926331" h="2288662">
                <a:moveTo>
                  <a:pt x="320345" y="0"/>
                </a:moveTo>
                <a:lnTo>
                  <a:pt x="5926331" y="0"/>
                </a:lnTo>
                <a:lnTo>
                  <a:pt x="5926331" y="2288662"/>
                </a:lnTo>
                <a:lnTo>
                  <a:pt x="25883" y="2288662"/>
                </a:lnTo>
                <a:lnTo>
                  <a:pt x="18799" y="2232074"/>
                </a:lnTo>
                <a:cubicBezTo>
                  <a:pt x="-38345" y="1657574"/>
                  <a:pt x="27237" y="964407"/>
                  <a:pt x="320345" y="0"/>
                </a:cubicBezTo>
                <a:close/>
              </a:path>
            </a:pathLst>
          </a:custGeom>
        </p:spPr>
      </p:pic>
      <p:pic>
        <p:nvPicPr>
          <p:cNvPr id="6" name="Imagen 5" descr="Interfaz de usuario gráfica&#10;&#10;Descripción generada automáticamente">
            <a:extLst>
              <a:ext uri="{FF2B5EF4-FFF2-40B4-BE49-F238E27FC236}">
                <a16:creationId xmlns:a16="http://schemas.microsoft.com/office/drawing/2014/main" id="{63A5522F-0762-D832-C506-D35250FCDB5C}"/>
              </a:ext>
            </a:extLst>
          </p:cNvPr>
          <p:cNvPicPr>
            <a:picLocks noChangeAspect="1"/>
          </p:cNvPicPr>
          <p:nvPr/>
        </p:nvPicPr>
        <p:blipFill rotWithShape="1">
          <a:blip r:embed="rId3"/>
          <a:srcRect t="18553" r="-1" b="20439"/>
          <a:stretch/>
        </p:blipFill>
        <p:spPr>
          <a:xfrm>
            <a:off x="6284897" y="2244292"/>
            <a:ext cx="5904055" cy="2314232"/>
          </a:xfrm>
          <a:custGeom>
            <a:avLst/>
            <a:gdLst/>
            <a:ahLst/>
            <a:cxnLst/>
            <a:rect l="l" t="t" r="r" b="b"/>
            <a:pathLst>
              <a:path w="5904055" h="2306432">
                <a:moveTo>
                  <a:pt x="0" y="0"/>
                </a:moveTo>
                <a:lnTo>
                  <a:pt x="5904055" y="0"/>
                </a:lnTo>
                <a:lnTo>
                  <a:pt x="5904055" y="2306432"/>
                </a:lnTo>
                <a:lnTo>
                  <a:pt x="739535" y="2306432"/>
                </a:lnTo>
                <a:lnTo>
                  <a:pt x="696502" y="2178771"/>
                </a:lnTo>
                <a:cubicBezTo>
                  <a:pt x="439117" y="1445420"/>
                  <a:pt x="130804" y="892896"/>
                  <a:pt x="19973" y="159545"/>
                </a:cubicBezTo>
                <a:close/>
              </a:path>
            </a:pathLst>
          </a:custGeom>
        </p:spPr>
      </p:pic>
      <p:pic>
        <p:nvPicPr>
          <p:cNvPr id="12" name="Imagen 11" descr="Logotipo, nombre de la empresa&#10;&#10;Descripción generada automáticamente">
            <a:extLst>
              <a:ext uri="{FF2B5EF4-FFF2-40B4-BE49-F238E27FC236}">
                <a16:creationId xmlns:a16="http://schemas.microsoft.com/office/drawing/2014/main" id="{24139C13-7022-4571-0BB5-C89D927F4D84}"/>
              </a:ext>
            </a:extLst>
          </p:cNvPr>
          <p:cNvPicPr>
            <a:picLocks noChangeAspect="1"/>
          </p:cNvPicPr>
          <p:nvPr/>
        </p:nvPicPr>
        <p:blipFill rotWithShape="1">
          <a:blip r:embed="rId4"/>
          <a:srcRect l="17116" r="8610" b="-1"/>
          <a:stretch/>
        </p:blipFill>
        <p:spPr>
          <a:xfrm>
            <a:off x="7019474" y="4543768"/>
            <a:ext cx="5169478" cy="2314232"/>
          </a:xfrm>
          <a:custGeom>
            <a:avLst/>
            <a:gdLst/>
            <a:ahLst/>
            <a:cxnLst/>
            <a:rect l="l" t="t" r="r" b="b"/>
            <a:pathLst>
              <a:path w="5169478" h="2306432">
                <a:moveTo>
                  <a:pt x="0" y="0"/>
                </a:moveTo>
                <a:lnTo>
                  <a:pt x="5169478" y="0"/>
                </a:lnTo>
                <a:lnTo>
                  <a:pt x="5169478" y="2306432"/>
                </a:lnTo>
                <a:lnTo>
                  <a:pt x="355534" y="2306432"/>
                </a:lnTo>
                <a:lnTo>
                  <a:pt x="350304" y="1994802"/>
                </a:lnTo>
                <a:cubicBezTo>
                  <a:pt x="322795" y="1189456"/>
                  <a:pt x="189848" y="585027"/>
                  <a:pt x="25067" y="74361"/>
                </a:cubicBezTo>
                <a:close/>
              </a:path>
            </a:pathLst>
          </a:custGeom>
        </p:spPr>
      </p:pic>
      <p:pic>
        <p:nvPicPr>
          <p:cNvPr id="16" name="Imagen 15" descr="Imagen que contiene plato, alimentos, dibujo&#10;&#10;Descripción generada automáticamente">
            <a:extLst>
              <a:ext uri="{FF2B5EF4-FFF2-40B4-BE49-F238E27FC236}">
                <a16:creationId xmlns:a16="http://schemas.microsoft.com/office/drawing/2014/main" id="{9E9F1D4F-D5DF-F47F-F601-0EC6743B2AF5}"/>
              </a:ext>
            </a:extLst>
          </p:cNvPr>
          <p:cNvPicPr>
            <a:picLocks noChangeAspect="1"/>
          </p:cNvPicPr>
          <p:nvPr/>
        </p:nvPicPr>
        <p:blipFill>
          <a:blip r:embed="rId5"/>
          <a:stretch>
            <a:fillRect/>
          </a:stretch>
        </p:blipFill>
        <p:spPr>
          <a:xfrm>
            <a:off x="1856230" y="6220997"/>
            <a:ext cx="3517979" cy="637001"/>
          </a:xfrm>
          <a:prstGeom prst="rect">
            <a:avLst/>
          </a:prstGeom>
        </p:spPr>
      </p:pic>
      <p:pic>
        <p:nvPicPr>
          <p:cNvPr id="48" name="Imagen 47" descr="Texto&#10;&#10;Descripción generada automáticamente">
            <a:extLst>
              <a:ext uri="{FF2B5EF4-FFF2-40B4-BE49-F238E27FC236}">
                <a16:creationId xmlns:a16="http://schemas.microsoft.com/office/drawing/2014/main" id="{9736AC38-B13A-3A12-E26C-B0B7E9A97C24}"/>
              </a:ext>
            </a:extLst>
          </p:cNvPr>
          <p:cNvPicPr>
            <a:picLocks noChangeAspect="1"/>
          </p:cNvPicPr>
          <p:nvPr/>
        </p:nvPicPr>
        <p:blipFill>
          <a:blip r:embed="rId6"/>
          <a:stretch>
            <a:fillRect/>
          </a:stretch>
        </p:blipFill>
        <p:spPr>
          <a:xfrm>
            <a:off x="85365" y="5142696"/>
            <a:ext cx="2499322" cy="834926"/>
          </a:xfrm>
          <a:prstGeom prst="rect">
            <a:avLst/>
          </a:prstGeom>
        </p:spPr>
      </p:pic>
      <p:pic>
        <p:nvPicPr>
          <p:cNvPr id="5" name="Imagen 4">
            <a:extLst>
              <a:ext uri="{FF2B5EF4-FFF2-40B4-BE49-F238E27FC236}">
                <a16:creationId xmlns:a16="http://schemas.microsoft.com/office/drawing/2014/main" id="{87A00322-3BDC-91E5-7C3A-E8BC664C7A87}"/>
              </a:ext>
            </a:extLst>
          </p:cNvPr>
          <p:cNvPicPr>
            <a:picLocks noChangeAspect="1"/>
          </p:cNvPicPr>
          <p:nvPr/>
        </p:nvPicPr>
        <p:blipFill rotWithShape="1">
          <a:blip r:embed="rId7"/>
          <a:srcRect l="8846" t="38914" r="8801" b="31992"/>
          <a:stretch/>
        </p:blipFill>
        <p:spPr>
          <a:xfrm>
            <a:off x="2708726" y="5226916"/>
            <a:ext cx="2949241" cy="746826"/>
          </a:xfrm>
          <a:prstGeom prst="rect">
            <a:avLst/>
          </a:prstGeom>
        </p:spPr>
      </p:pic>
      <p:pic>
        <p:nvPicPr>
          <p:cNvPr id="7" name="Imagen 6">
            <a:extLst>
              <a:ext uri="{FF2B5EF4-FFF2-40B4-BE49-F238E27FC236}">
                <a16:creationId xmlns:a16="http://schemas.microsoft.com/office/drawing/2014/main" id="{70937703-19EA-E175-8054-4DCA2F1C6BB8}"/>
              </a:ext>
            </a:extLst>
          </p:cNvPr>
          <p:cNvPicPr>
            <a:picLocks noChangeAspect="1"/>
          </p:cNvPicPr>
          <p:nvPr/>
        </p:nvPicPr>
        <p:blipFill>
          <a:blip r:embed="rId8"/>
          <a:stretch>
            <a:fillRect/>
          </a:stretch>
        </p:blipFill>
        <p:spPr>
          <a:xfrm>
            <a:off x="5773297" y="4946491"/>
            <a:ext cx="1138370" cy="1125152"/>
          </a:xfrm>
          <a:prstGeom prst="rect">
            <a:avLst/>
          </a:prstGeom>
        </p:spPr>
      </p:pic>
    </p:spTree>
    <p:extLst>
      <p:ext uri="{BB962C8B-B14F-4D97-AF65-F5344CB8AC3E}">
        <p14:creationId xmlns:p14="http://schemas.microsoft.com/office/powerpoint/2010/main" val="4073541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SALUD</a:t>
            </a:r>
          </a:p>
        </p:txBody>
      </p:sp>
      <p:pic>
        <p:nvPicPr>
          <p:cNvPr id="7" name="Imagen 6" descr="Diagrama&#10;&#10;Descripción generada automáticamente">
            <a:extLst>
              <a:ext uri="{FF2B5EF4-FFF2-40B4-BE49-F238E27FC236}">
                <a16:creationId xmlns:a16="http://schemas.microsoft.com/office/drawing/2014/main" id="{17254E56-9F14-FE9B-BF30-83B34283162B}"/>
              </a:ext>
            </a:extLst>
          </p:cNvPr>
          <p:cNvPicPr>
            <a:picLocks noChangeAspect="1"/>
          </p:cNvPicPr>
          <p:nvPr/>
        </p:nvPicPr>
        <p:blipFill rotWithShape="1">
          <a:blip r:embed="rId3"/>
          <a:srcRect l="12271" r="1985" b="2168"/>
          <a:stretch/>
        </p:blipFill>
        <p:spPr>
          <a:xfrm>
            <a:off x="6307094" y="733574"/>
            <a:ext cx="5884906" cy="5943462"/>
          </a:xfrm>
          <a:prstGeom prst="rect">
            <a:avLst/>
          </a:prstGeom>
        </p:spPr>
      </p:pic>
      <p:sp>
        <p:nvSpPr>
          <p:cNvPr id="3" name="CuadroTexto 2">
            <a:extLst>
              <a:ext uri="{FF2B5EF4-FFF2-40B4-BE49-F238E27FC236}">
                <a16:creationId xmlns:a16="http://schemas.microsoft.com/office/drawing/2014/main" id="{C3C386C1-36D3-2DA8-0228-40416B420AAE}"/>
              </a:ext>
            </a:extLst>
          </p:cNvPr>
          <p:cNvSpPr txBox="1"/>
          <p:nvPr/>
        </p:nvSpPr>
        <p:spPr>
          <a:xfrm>
            <a:off x="671064" y="6659279"/>
            <a:ext cx="11580311"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Organizacion</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Mundial de la Salud. Informe mundial sobre la salud de los refugiados y los migrantes: resumen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World</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report</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on</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health</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refugees</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migrants</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summary</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Ginebra. 2022.</a:t>
            </a:r>
          </a:p>
        </p:txBody>
      </p:sp>
      <p:sp>
        <p:nvSpPr>
          <p:cNvPr id="5" name="CuadroTexto 4">
            <a:extLst>
              <a:ext uri="{FF2B5EF4-FFF2-40B4-BE49-F238E27FC236}">
                <a16:creationId xmlns:a16="http://schemas.microsoft.com/office/drawing/2014/main" id="{51B0089D-1B9E-3E2E-D419-6F83378E6C92}"/>
              </a:ext>
            </a:extLst>
          </p:cNvPr>
          <p:cNvSpPr txBox="1"/>
          <p:nvPr/>
        </p:nvSpPr>
        <p:spPr>
          <a:xfrm>
            <a:off x="3050088" y="3241202"/>
            <a:ext cx="61001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B794D23E-A04F-8747-0D9B-8B7760A79708}"/>
              </a:ext>
            </a:extLst>
          </p:cNvPr>
          <p:cNvSpPr txBox="1"/>
          <p:nvPr/>
        </p:nvSpPr>
        <p:spPr>
          <a:xfrm>
            <a:off x="411698" y="1049398"/>
            <a:ext cx="52767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Determinantes de la salud y fases de la migración</a:t>
            </a:r>
          </a:p>
        </p:txBody>
      </p:sp>
      <p:sp>
        <p:nvSpPr>
          <p:cNvPr id="8" name="CuadroTexto 7">
            <a:extLst>
              <a:ext uri="{FF2B5EF4-FFF2-40B4-BE49-F238E27FC236}">
                <a16:creationId xmlns:a16="http://schemas.microsoft.com/office/drawing/2014/main" id="{03B5BDAF-02E3-CE65-7B04-64AF4FA319D1}"/>
              </a:ext>
            </a:extLst>
          </p:cNvPr>
          <p:cNvSpPr txBox="1"/>
          <p:nvPr/>
        </p:nvSpPr>
        <p:spPr>
          <a:xfrm>
            <a:off x="8350" y="3160263"/>
            <a:ext cx="24002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Comunes a toda la humanidad</a:t>
            </a:r>
          </a:p>
        </p:txBody>
      </p:sp>
      <p:sp>
        <p:nvSpPr>
          <p:cNvPr id="9" name="CuadroTexto 8">
            <a:extLst>
              <a:ext uri="{FF2B5EF4-FFF2-40B4-BE49-F238E27FC236}">
                <a16:creationId xmlns:a16="http://schemas.microsoft.com/office/drawing/2014/main" id="{FA0B28EE-3100-BC1D-75F6-3F9155D09FBC}"/>
              </a:ext>
            </a:extLst>
          </p:cNvPr>
          <p:cNvSpPr txBox="1"/>
          <p:nvPr/>
        </p:nvSpPr>
        <p:spPr>
          <a:xfrm>
            <a:off x="3431610" y="3160263"/>
            <a:ext cx="27087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Mayor impacto en los migrantes</a:t>
            </a:r>
          </a:p>
        </p:txBody>
      </p:sp>
      <p:sp>
        <p:nvSpPr>
          <p:cNvPr id="10" name="Flecha derecha 9">
            <a:extLst>
              <a:ext uri="{FF2B5EF4-FFF2-40B4-BE49-F238E27FC236}">
                <a16:creationId xmlns:a16="http://schemas.microsoft.com/office/drawing/2014/main" id="{E7B9E254-2BD0-1083-9455-1E2F75F74BC8}"/>
              </a:ext>
            </a:extLst>
          </p:cNvPr>
          <p:cNvSpPr/>
          <p:nvPr/>
        </p:nvSpPr>
        <p:spPr>
          <a:xfrm>
            <a:off x="2509733" y="3186356"/>
            <a:ext cx="789642" cy="1517474"/>
          </a:xfrm>
          <a:prstGeom prst="rightArrow">
            <a:avLst/>
          </a:prstGeom>
          <a:solidFill>
            <a:schemeClr val="accent1">
              <a:alpha val="139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349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C836C2-61DE-83C7-5F3F-5186C4003F9C}"/>
              </a:ext>
            </a:extLst>
          </p:cNvPr>
          <p:cNvSpPr txBox="1"/>
          <p:nvPr/>
        </p:nvSpPr>
        <p:spPr>
          <a:xfrm>
            <a:off x="201882" y="94060"/>
            <a:ext cx="9761516" cy="4154984"/>
          </a:xfrm>
          <a:prstGeom prst="rect">
            <a:avLst/>
          </a:prstGeom>
          <a:noFill/>
        </p:spPr>
        <p:txBody>
          <a:bodyPr wrap="square" rtlCol="0">
            <a:spAutoFit/>
          </a:bodyPr>
          <a:lstStyle/>
          <a:p>
            <a:r>
              <a:rPr lang="es-ES" sz="6600" dirty="0">
                <a:solidFill>
                  <a:schemeClr val="accent1">
                    <a:lumMod val="50000"/>
                  </a:schemeClr>
                </a:solidFill>
                <a:latin typeface="Chalkduster" panose="03050602040202020205" pitchFamily="66" charset="77"/>
              </a:rPr>
              <a:t>¿cuál es el impacto de los migrantes en la epidemia de VIH?</a:t>
            </a:r>
          </a:p>
        </p:txBody>
      </p:sp>
      <p:pic>
        <p:nvPicPr>
          <p:cNvPr id="6" name="Picture 4" descr="33096_canarios">
            <a:extLst>
              <a:ext uri="{FF2B5EF4-FFF2-40B4-BE49-F238E27FC236}">
                <a16:creationId xmlns:a16="http://schemas.microsoft.com/office/drawing/2014/main" id="{71AEE45C-A64B-1F5D-DC5F-20583AC9D9B5}"/>
              </a:ext>
            </a:extLst>
          </p:cNvPr>
          <p:cNvPicPr>
            <a:picLocks noChangeAspect="1" noChangeArrowheads="1"/>
          </p:cNvPicPr>
          <p:nvPr/>
        </p:nvPicPr>
        <p:blipFill rotWithShape="1">
          <a:blip r:embed="rId2"/>
          <a:srcRect b="21701"/>
          <a:stretch/>
        </p:blipFill>
        <p:spPr bwMode="auto">
          <a:xfrm>
            <a:off x="7523656" y="3414156"/>
            <a:ext cx="4668344" cy="3443844"/>
          </a:xfrm>
          <a:prstGeom prst="rect">
            <a:avLst/>
          </a:prstGeom>
          <a:noFill/>
          <a:ln>
            <a:solidFill>
              <a:schemeClr val="tx1"/>
            </a:solidFill>
          </a:ln>
          <a:effectLst>
            <a:outerShdw blurRad="114300" dist="101600" dir="2700000">
              <a:srgbClr val="000000">
                <a:alpha val="43000"/>
              </a:srgbClr>
            </a:outerShdw>
          </a:effectLst>
        </p:spPr>
      </p:pic>
    </p:spTree>
    <p:extLst>
      <p:ext uri="{BB962C8B-B14F-4D97-AF65-F5344CB8AC3E}">
        <p14:creationId xmlns:p14="http://schemas.microsoft.com/office/powerpoint/2010/main" val="1068699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71064" y="6659279"/>
            <a:ext cx="11580311"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Ministerios de Sanidad. Valoración de los nuevos diagnósticos de VIH en España a partir de los sistemas de notificación de casos de las CCAA periodo 2009-20016. Actualización 30 de junio de 2020</a:t>
            </a:r>
          </a:p>
        </p:txBody>
      </p:sp>
      <p:sp>
        <p:nvSpPr>
          <p:cNvPr id="2" name="CuadroTexto 1">
            <a:extLst>
              <a:ext uri="{FF2B5EF4-FFF2-40B4-BE49-F238E27FC236}">
                <a16:creationId xmlns:a16="http://schemas.microsoft.com/office/drawing/2014/main" id="{B794D23E-A04F-8747-0D9B-8B7760A79708}"/>
              </a:ext>
            </a:extLst>
          </p:cNvPr>
          <p:cNvSpPr txBox="1"/>
          <p:nvPr/>
        </p:nvSpPr>
        <p:spPr>
          <a:xfrm>
            <a:off x="708571" y="753230"/>
            <a:ext cx="107748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Casos nuevos: Migrantes vs autóctonos y región de origen</a:t>
            </a:r>
          </a:p>
        </p:txBody>
      </p:sp>
      <p:graphicFrame>
        <p:nvGraphicFramePr>
          <p:cNvPr id="11" name="Objeto 7">
            <a:extLst>
              <a:ext uri="{FF2B5EF4-FFF2-40B4-BE49-F238E27FC236}">
                <a16:creationId xmlns:a16="http://schemas.microsoft.com/office/drawing/2014/main" id="{BA772F25-FE58-61F7-AB82-D09EDF122016}"/>
              </a:ext>
            </a:extLst>
          </p:cNvPr>
          <p:cNvGraphicFramePr>
            <a:graphicFrameLocks noChangeAspect="1"/>
          </p:cNvGraphicFramePr>
          <p:nvPr>
            <p:extLst>
              <p:ext uri="{D42A27DB-BD31-4B8C-83A1-F6EECF244321}">
                <p14:modId xmlns:p14="http://schemas.microsoft.com/office/powerpoint/2010/main" val="3218543670"/>
              </p:ext>
            </p:extLst>
          </p:nvPr>
        </p:nvGraphicFramePr>
        <p:xfrm>
          <a:off x="-35625" y="1686296"/>
          <a:ext cx="6068486" cy="4288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Marcador de contenido 3">
            <a:extLst>
              <a:ext uri="{FF2B5EF4-FFF2-40B4-BE49-F238E27FC236}">
                <a16:creationId xmlns:a16="http://schemas.microsoft.com/office/drawing/2014/main" id="{80A676E3-D3DA-82C6-5E0F-B0560383E648}"/>
              </a:ext>
            </a:extLst>
          </p:cNvPr>
          <p:cNvGraphicFramePr>
            <a:graphicFrameLocks/>
          </p:cNvGraphicFramePr>
          <p:nvPr>
            <p:extLst>
              <p:ext uri="{D42A27DB-BD31-4B8C-83A1-F6EECF244321}">
                <p14:modId xmlns:p14="http://schemas.microsoft.com/office/powerpoint/2010/main" val="1367841502"/>
              </p:ext>
            </p:extLst>
          </p:nvPr>
        </p:nvGraphicFramePr>
        <p:xfrm>
          <a:off x="6092236" y="2196936"/>
          <a:ext cx="6464327" cy="3800104"/>
        </p:xfrm>
        <a:graphic>
          <a:graphicData uri="http://schemas.openxmlformats.org/drawingml/2006/chart">
            <c:chart xmlns:c="http://schemas.openxmlformats.org/drawingml/2006/chart" xmlns:r="http://schemas.openxmlformats.org/officeDocument/2006/relationships" r:id="rId4"/>
          </a:graphicData>
        </a:graphic>
      </p:graphicFrame>
      <p:cxnSp>
        <p:nvCxnSpPr>
          <p:cNvPr id="19" name="Conector recto 18">
            <a:extLst>
              <a:ext uri="{FF2B5EF4-FFF2-40B4-BE49-F238E27FC236}">
                <a16:creationId xmlns:a16="http://schemas.microsoft.com/office/drawing/2014/main" id="{3D89A01E-6F46-4AA5-9323-CEC5F39F1DC0}"/>
              </a:ext>
            </a:extLst>
          </p:cNvPr>
          <p:cNvCxnSpPr>
            <a:cxnSpLocks/>
          </p:cNvCxnSpPr>
          <p:nvPr/>
        </p:nvCxnSpPr>
        <p:spPr>
          <a:xfrm>
            <a:off x="5985361" y="1276450"/>
            <a:ext cx="0" cy="5382829"/>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8DF49E48-EE75-ABE9-D58B-BDE37EE91AAC}"/>
              </a:ext>
            </a:extLst>
          </p:cNvPr>
          <p:cNvSpPr txBox="1"/>
          <p:nvPr/>
        </p:nvSpPr>
        <p:spPr>
          <a:xfrm>
            <a:off x="249154" y="1450231"/>
            <a:ext cx="421910" cy="584775"/>
          </a:xfrm>
          <a:prstGeom prst="rect">
            <a:avLst/>
          </a:prstGeom>
          <a:noFill/>
        </p:spPr>
        <p:txBody>
          <a:bodyPr wrap="none" rtlCol="0">
            <a:spAutoFit/>
          </a:bodyPr>
          <a:lstStyle/>
          <a:p>
            <a:r>
              <a:rPr lang="es-ES" sz="3200" dirty="0">
                <a:solidFill>
                  <a:schemeClr val="bg2">
                    <a:lumMod val="50000"/>
                  </a:schemeClr>
                </a:solidFill>
              </a:rPr>
              <a:t>A</a:t>
            </a:r>
          </a:p>
        </p:txBody>
      </p:sp>
      <p:sp>
        <p:nvSpPr>
          <p:cNvPr id="23" name="CuadroTexto 22">
            <a:extLst>
              <a:ext uri="{FF2B5EF4-FFF2-40B4-BE49-F238E27FC236}">
                <a16:creationId xmlns:a16="http://schemas.microsoft.com/office/drawing/2014/main" id="{5005DDB5-AA04-5E55-141B-0D2FFE13D465}"/>
              </a:ext>
            </a:extLst>
          </p:cNvPr>
          <p:cNvSpPr txBox="1"/>
          <p:nvPr/>
        </p:nvSpPr>
        <p:spPr>
          <a:xfrm>
            <a:off x="6159141" y="1404298"/>
            <a:ext cx="421910" cy="584775"/>
          </a:xfrm>
          <a:prstGeom prst="rect">
            <a:avLst/>
          </a:prstGeom>
          <a:noFill/>
        </p:spPr>
        <p:txBody>
          <a:bodyPr wrap="none" rtlCol="0">
            <a:spAutoFit/>
          </a:bodyPr>
          <a:lstStyle/>
          <a:p>
            <a:r>
              <a:rPr lang="es-ES" sz="3200" dirty="0">
                <a:solidFill>
                  <a:schemeClr val="bg2">
                    <a:lumMod val="50000"/>
                  </a:schemeClr>
                </a:solidFill>
              </a:rPr>
              <a:t>B</a:t>
            </a:r>
          </a:p>
        </p:txBody>
      </p:sp>
    </p:spTree>
    <p:extLst>
      <p:ext uri="{BB962C8B-B14F-4D97-AF65-F5344CB8AC3E}">
        <p14:creationId xmlns:p14="http://schemas.microsoft.com/office/powerpoint/2010/main" val="363837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71064" y="6659279"/>
            <a:ext cx="11580311"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Ministerios de Sanidad. Valoración de los nuevos diagnósticos de VIH en España a partir de los sistemas de notificación de casos de las CCAA periodo 2009-20016. Actualización 30 de junio de 2020</a:t>
            </a:r>
          </a:p>
        </p:txBody>
      </p:sp>
      <p:pic>
        <p:nvPicPr>
          <p:cNvPr id="5" name="Imagen 4" descr="Gráfico, Gráfico de barras&#10;&#10;Descripción generada automáticamente">
            <a:extLst>
              <a:ext uri="{FF2B5EF4-FFF2-40B4-BE49-F238E27FC236}">
                <a16:creationId xmlns:a16="http://schemas.microsoft.com/office/drawing/2014/main" id="{177CDF60-7DC3-F701-D801-0753B65DBA0C}"/>
              </a:ext>
            </a:extLst>
          </p:cNvPr>
          <p:cNvPicPr>
            <a:picLocks noChangeAspect="1"/>
          </p:cNvPicPr>
          <p:nvPr/>
        </p:nvPicPr>
        <p:blipFill>
          <a:blip r:embed="rId3"/>
          <a:stretch>
            <a:fillRect/>
          </a:stretch>
        </p:blipFill>
        <p:spPr>
          <a:xfrm>
            <a:off x="5830282" y="2850104"/>
            <a:ext cx="6310570" cy="3809176"/>
          </a:xfrm>
          <a:prstGeom prst="rect">
            <a:avLst/>
          </a:prstGeom>
        </p:spPr>
      </p:pic>
      <p:pic>
        <p:nvPicPr>
          <p:cNvPr id="6" name="Imagen 5" descr="Gráfico, Gráfico de barras&#10;&#10;Descripción generada automáticamente">
            <a:extLst>
              <a:ext uri="{FF2B5EF4-FFF2-40B4-BE49-F238E27FC236}">
                <a16:creationId xmlns:a16="http://schemas.microsoft.com/office/drawing/2014/main" id="{08397307-50B3-21ED-C7A6-257163BF2B42}"/>
              </a:ext>
            </a:extLst>
          </p:cNvPr>
          <p:cNvPicPr>
            <a:picLocks noChangeAspect="1"/>
          </p:cNvPicPr>
          <p:nvPr/>
        </p:nvPicPr>
        <p:blipFill>
          <a:blip r:embed="rId4"/>
          <a:stretch>
            <a:fillRect/>
          </a:stretch>
        </p:blipFill>
        <p:spPr>
          <a:xfrm>
            <a:off x="134274" y="765810"/>
            <a:ext cx="5200273" cy="3809176"/>
          </a:xfrm>
          <a:prstGeom prst="rect">
            <a:avLst/>
          </a:prstGeom>
        </p:spPr>
      </p:pic>
      <p:sp>
        <p:nvSpPr>
          <p:cNvPr id="2" name="CuadroTexto 1">
            <a:extLst>
              <a:ext uri="{FF2B5EF4-FFF2-40B4-BE49-F238E27FC236}">
                <a16:creationId xmlns:a16="http://schemas.microsoft.com/office/drawing/2014/main" id="{B794D23E-A04F-8747-0D9B-8B7760A79708}"/>
              </a:ext>
            </a:extLst>
          </p:cNvPr>
          <p:cNvSpPr txBox="1"/>
          <p:nvPr/>
        </p:nvSpPr>
        <p:spPr>
          <a:xfrm>
            <a:off x="4544301" y="797347"/>
            <a:ext cx="337654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280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Modo de transmisión</a:t>
            </a:r>
          </a:p>
        </p:txBody>
      </p:sp>
      <p:sp>
        <p:nvSpPr>
          <p:cNvPr id="7" name="CuadroTexto 6">
            <a:extLst>
              <a:ext uri="{FF2B5EF4-FFF2-40B4-BE49-F238E27FC236}">
                <a16:creationId xmlns:a16="http://schemas.microsoft.com/office/drawing/2014/main" id="{7A76471C-83D3-48C2-70D4-FB25E4F40132}"/>
              </a:ext>
            </a:extLst>
          </p:cNvPr>
          <p:cNvSpPr txBox="1"/>
          <p:nvPr/>
        </p:nvSpPr>
        <p:spPr>
          <a:xfrm>
            <a:off x="2599515" y="5678975"/>
            <a:ext cx="3376541"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80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Diagnóstico tardío</a:t>
            </a:r>
          </a:p>
        </p:txBody>
      </p:sp>
    </p:spTree>
    <p:extLst>
      <p:ext uri="{BB962C8B-B14F-4D97-AF65-F5344CB8AC3E}">
        <p14:creationId xmlns:p14="http://schemas.microsoft.com/office/powerpoint/2010/main" val="2274091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71064" y="6659279"/>
            <a:ext cx="11580311" cy="246221"/>
          </a:xfrm>
          <a:prstGeom prst="rect">
            <a:avLst/>
          </a:prstGeom>
          <a:noFill/>
        </p:spPr>
        <p:txBody>
          <a:bodyPr wrap="square">
            <a:spAutoFit/>
          </a:bodyPr>
          <a:lstStyle/>
          <a:p>
            <a:pPr algn="r" eaLnBrk="1" hangingPunct="1"/>
            <a:r>
              <a:rPr lang="es-ES_tradnl" sz="1000" b="1" i="1" dirty="0">
                <a:latin typeface="Times New Roman" charset="0"/>
                <a:cs typeface="Times New Roman" charset="0"/>
              </a:rPr>
              <a:t>Hernando V, et al. J </a:t>
            </a:r>
            <a:r>
              <a:rPr lang="es-ES_tradnl" sz="1000" b="1" i="1" dirty="0" err="1">
                <a:latin typeface="Times New Roman" charset="0"/>
                <a:cs typeface="Times New Roman" charset="0"/>
              </a:rPr>
              <a:t>Acquir</a:t>
            </a:r>
            <a:r>
              <a:rPr lang="es-ES_tradnl" sz="1000" b="1" i="1" dirty="0">
                <a:latin typeface="Times New Roman" charset="0"/>
                <a:cs typeface="Times New Roman" charset="0"/>
              </a:rPr>
              <a:t> </a:t>
            </a:r>
            <a:r>
              <a:rPr lang="es-ES_tradnl" sz="1000" b="1" i="1" dirty="0" err="1">
                <a:latin typeface="Times New Roman" charset="0"/>
                <a:cs typeface="Times New Roman" charset="0"/>
              </a:rPr>
              <a:t>Immune</a:t>
            </a:r>
            <a:r>
              <a:rPr lang="es-ES_tradnl" sz="1000" b="1" i="1" dirty="0">
                <a:latin typeface="Times New Roman" charset="0"/>
                <a:cs typeface="Times New Roman" charset="0"/>
              </a:rPr>
              <a:t> </a:t>
            </a:r>
            <a:r>
              <a:rPr lang="es-ES_tradnl" sz="1000" b="1" i="1" dirty="0" err="1">
                <a:latin typeface="Times New Roman" charset="0"/>
                <a:cs typeface="Times New Roman" charset="0"/>
              </a:rPr>
              <a:t>Defic</a:t>
            </a:r>
            <a:r>
              <a:rPr lang="es-ES_tradnl" sz="1000" b="1" i="1" dirty="0">
                <a:latin typeface="Times New Roman" charset="0"/>
                <a:cs typeface="Times New Roman" charset="0"/>
              </a:rPr>
              <a:t> </a:t>
            </a:r>
            <a:r>
              <a:rPr lang="es-ES_tradnl" sz="1000" b="1" i="1" dirty="0" err="1">
                <a:latin typeface="Times New Roman" charset="0"/>
                <a:cs typeface="Times New Roman" charset="0"/>
              </a:rPr>
              <a:t>Syndr</a:t>
            </a:r>
            <a:r>
              <a:rPr lang="es-ES_tradnl" sz="1000" b="1" i="1" dirty="0">
                <a:latin typeface="Times New Roman" charset="0"/>
                <a:cs typeface="Times New Roman" charset="0"/>
              </a:rPr>
              <a:t> 2015;70:204 </a:t>
            </a:r>
          </a:p>
        </p:txBody>
      </p:sp>
      <p:sp>
        <p:nvSpPr>
          <p:cNvPr id="2" name="CuadroTexto 1">
            <a:extLst>
              <a:ext uri="{FF2B5EF4-FFF2-40B4-BE49-F238E27FC236}">
                <a16:creationId xmlns:a16="http://schemas.microsoft.com/office/drawing/2014/main" id="{B794D23E-A04F-8747-0D9B-8B7760A79708}"/>
              </a:ext>
            </a:extLst>
          </p:cNvPr>
          <p:cNvSpPr txBox="1"/>
          <p:nvPr/>
        </p:nvSpPr>
        <p:spPr>
          <a:xfrm>
            <a:off x="7137070" y="3199547"/>
            <a:ext cx="5272643" cy="967957"/>
          </a:xfrm>
          <a:prstGeom prst="rect">
            <a:avLst/>
          </a:prstGeom>
          <a:noFill/>
        </p:spPr>
        <p:txBody>
          <a:bodyPr wrap="square" rtlCol="0">
            <a:spAutoFit/>
          </a:bodyPr>
          <a:lstStyle/>
          <a:p>
            <a:pPr marL="317500" indent="-317500">
              <a:lnSpc>
                <a:spcPct val="150000"/>
              </a:lnSpc>
              <a:buAutoNum type="alphaUcParenR"/>
            </a:pPr>
            <a:r>
              <a:rPr lang="en-GB" sz="2000" dirty="0">
                <a:solidFill>
                  <a:schemeClr val="accent5">
                    <a:lumMod val="50000"/>
                  </a:schemeClr>
                </a:solidFill>
              </a:rPr>
              <a:t>Origen </a:t>
            </a:r>
            <a:r>
              <a:rPr lang="en-GB" sz="2000" dirty="0" err="1">
                <a:solidFill>
                  <a:schemeClr val="accent5">
                    <a:lumMod val="50000"/>
                  </a:schemeClr>
                </a:solidFill>
              </a:rPr>
              <a:t>geográfico</a:t>
            </a:r>
            <a:r>
              <a:rPr lang="en-GB" sz="2000" dirty="0">
                <a:solidFill>
                  <a:schemeClr val="accent5">
                    <a:lumMod val="50000"/>
                  </a:schemeClr>
                </a:solidFill>
              </a:rPr>
              <a:t> de </a:t>
            </a:r>
            <a:r>
              <a:rPr lang="en-GB" sz="2000" dirty="0" err="1">
                <a:solidFill>
                  <a:schemeClr val="accent5">
                    <a:lumMod val="50000"/>
                  </a:schemeClr>
                </a:solidFill>
              </a:rPr>
              <a:t>los</a:t>
            </a:r>
            <a:r>
              <a:rPr lang="en-GB" sz="2000" dirty="0">
                <a:solidFill>
                  <a:schemeClr val="accent5">
                    <a:lumMod val="50000"/>
                  </a:schemeClr>
                </a:solidFill>
              </a:rPr>
              <a:t> </a:t>
            </a:r>
            <a:r>
              <a:rPr lang="en-GB" sz="2000" dirty="0" err="1">
                <a:solidFill>
                  <a:schemeClr val="accent5">
                    <a:lumMod val="50000"/>
                  </a:schemeClr>
                </a:solidFill>
              </a:rPr>
              <a:t>inmigrantes</a:t>
            </a:r>
            <a:r>
              <a:rPr lang="en-GB" sz="2000" dirty="0">
                <a:solidFill>
                  <a:schemeClr val="accent5">
                    <a:lumMod val="50000"/>
                  </a:schemeClr>
                </a:solidFill>
              </a:rPr>
              <a:t> con VIH</a:t>
            </a:r>
          </a:p>
          <a:p>
            <a:pPr marL="317500" indent="-317500">
              <a:lnSpc>
                <a:spcPct val="150000"/>
              </a:lnSpc>
              <a:buAutoNum type="alphaUcParenR"/>
            </a:pPr>
            <a:r>
              <a:rPr lang="en-GB" sz="2000" dirty="0" err="1">
                <a:solidFill>
                  <a:schemeClr val="accent5">
                    <a:lumMod val="50000"/>
                  </a:schemeClr>
                </a:solidFill>
              </a:rPr>
              <a:t>Proporción</a:t>
            </a:r>
            <a:r>
              <a:rPr lang="en-GB" sz="2000" dirty="0">
                <a:solidFill>
                  <a:schemeClr val="accent5">
                    <a:lumMod val="50000"/>
                  </a:schemeClr>
                </a:solidFill>
              </a:rPr>
              <a:t> de </a:t>
            </a:r>
            <a:r>
              <a:rPr lang="en-GB" sz="2000" dirty="0" err="1">
                <a:solidFill>
                  <a:schemeClr val="accent5">
                    <a:lumMod val="50000"/>
                  </a:schemeClr>
                </a:solidFill>
              </a:rPr>
              <a:t>inmigrantes</a:t>
            </a:r>
            <a:r>
              <a:rPr lang="en-GB" sz="2000" dirty="0">
                <a:solidFill>
                  <a:schemeClr val="accent5">
                    <a:lumMod val="50000"/>
                  </a:schemeClr>
                </a:solidFill>
              </a:rPr>
              <a:t> entre Dx de VIH</a:t>
            </a:r>
            <a:endParaRPr kumimoji="0" lang="es-ES" sz="200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pic>
        <p:nvPicPr>
          <p:cNvPr id="5" name="Imagen 4" descr="Sin título.png">
            <a:extLst>
              <a:ext uri="{FF2B5EF4-FFF2-40B4-BE49-F238E27FC236}">
                <a16:creationId xmlns:a16="http://schemas.microsoft.com/office/drawing/2014/main" id="{3220F038-FFD2-E468-934B-49065FDA2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2" y="1277973"/>
            <a:ext cx="6926199" cy="4989038"/>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C1700592-2D8D-CB5E-AB6A-C9C7CDE2B760}"/>
              </a:ext>
            </a:extLst>
          </p:cNvPr>
          <p:cNvSpPr txBox="1"/>
          <p:nvPr/>
        </p:nvSpPr>
        <p:spPr>
          <a:xfrm>
            <a:off x="2646463" y="6289947"/>
            <a:ext cx="2341173" cy="369332"/>
          </a:xfrm>
          <a:prstGeom prst="rect">
            <a:avLst/>
          </a:prstGeom>
          <a:noFill/>
        </p:spPr>
        <p:txBody>
          <a:bodyPr wrap="square">
            <a:spAutoFit/>
          </a:bodyPr>
          <a:lstStyle/>
          <a:p>
            <a:r>
              <a:rPr lang="en-GB" sz="1800" dirty="0" err="1">
                <a:solidFill>
                  <a:schemeClr val="accent5">
                    <a:lumMod val="50000"/>
                  </a:schemeClr>
                </a:solidFill>
              </a:rPr>
              <a:t>Periodo</a:t>
            </a:r>
            <a:r>
              <a:rPr lang="en-GB" sz="1800" dirty="0">
                <a:solidFill>
                  <a:schemeClr val="accent5">
                    <a:lumMod val="50000"/>
                  </a:schemeClr>
                </a:solidFill>
              </a:rPr>
              <a:t> 2007-2012</a:t>
            </a:r>
            <a:endParaRPr lang="es-ES" dirty="0"/>
          </a:p>
        </p:txBody>
      </p:sp>
    </p:spTree>
    <p:extLst>
      <p:ext uri="{BB962C8B-B14F-4D97-AF65-F5344CB8AC3E}">
        <p14:creationId xmlns:p14="http://schemas.microsoft.com/office/powerpoint/2010/main" val="920048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71064" y="6659279"/>
            <a:ext cx="11580311" cy="246221"/>
          </a:xfrm>
          <a:prstGeom prst="rect">
            <a:avLst/>
          </a:prstGeom>
          <a:noFill/>
        </p:spPr>
        <p:txBody>
          <a:bodyPr wrap="square">
            <a:spAutoFit/>
          </a:bodyPr>
          <a:lstStyle/>
          <a:p>
            <a:pPr algn="r" eaLnBrk="1" hangingPunct="1"/>
            <a:r>
              <a:rPr lang="es-ES_tradnl" sz="1000" b="1" i="1" dirty="0" err="1">
                <a:latin typeface="Times New Roman" charset="0"/>
                <a:cs typeface="Times New Roman" charset="0"/>
              </a:rPr>
              <a:t>European</a:t>
            </a:r>
            <a:r>
              <a:rPr lang="es-ES_tradnl" sz="1000" b="1" i="1" dirty="0">
                <a:latin typeface="Times New Roman" charset="0"/>
                <a:cs typeface="Times New Roman" charset="0"/>
              </a:rPr>
              <a:t> Centre </a:t>
            </a:r>
            <a:r>
              <a:rPr lang="es-ES_tradnl" sz="1000" b="1" i="1" dirty="0" err="1">
                <a:latin typeface="Times New Roman" charset="0"/>
                <a:cs typeface="Times New Roman" charset="0"/>
              </a:rPr>
              <a:t>for</a:t>
            </a:r>
            <a:r>
              <a:rPr lang="es-ES_tradnl" sz="1000" b="1" i="1" dirty="0">
                <a:latin typeface="Times New Roman" charset="0"/>
                <a:cs typeface="Times New Roman" charset="0"/>
              </a:rPr>
              <a:t> </a:t>
            </a:r>
            <a:r>
              <a:rPr lang="es-ES_tradnl" sz="1000" b="1" i="1" dirty="0" err="1">
                <a:latin typeface="Times New Roman" charset="0"/>
                <a:cs typeface="Times New Roman" charset="0"/>
              </a:rPr>
              <a:t>Disease</a:t>
            </a:r>
            <a:r>
              <a:rPr lang="es-ES_tradnl" sz="1000" b="1" i="1" dirty="0">
                <a:latin typeface="Times New Roman" charset="0"/>
                <a:cs typeface="Times New Roman" charset="0"/>
              </a:rPr>
              <a:t> </a:t>
            </a:r>
            <a:r>
              <a:rPr lang="es-ES_tradnl" sz="1000" b="1" i="1" dirty="0" err="1">
                <a:latin typeface="Times New Roman" charset="0"/>
                <a:cs typeface="Times New Roman" charset="0"/>
              </a:rPr>
              <a:t>Prevention</a:t>
            </a:r>
            <a:r>
              <a:rPr lang="es-ES_tradnl" sz="1000" b="1" i="1" dirty="0">
                <a:latin typeface="Times New Roman" charset="0"/>
                <a:cs typeface="Times New Roman" charset="0"/>
              </a:rPr>
              <a:t> and Control/WHO Regional Office </a:t>
            </a:r>
            <a:r>
              <a:rPr lang="es-ES_tradnl" sz="1000" b="1" i="1" dirty="0" err="1">
                <a:latin typeface="Times New Roman" charset="0"/>
                <a:cs typeface="Times New Roman" charset="0"/>
              </a:rPr>
              <a:t>for</a:t>
            </a:r>
            <a:r>
              <a:rPr lang="es-ES_tradnl" sz="1000" b="1" i="1" dirty="0">
                <a:latin typeface="Times New Roman" charset="0"/>
                <a:cs typeface="Times New Roman" charset="0"/>
              </a:rPr>
              <a:t> </a:t>
            </a:r>
            <a:r>
              <a:rPr lang="es-ES_tradnl" sz="1000" b="1" i="1" dirty="0" err="1">
                <a:latin typeface="Times New Roman" charset="0"/>
                <a:cs typeface="Times New Roman" charset="0"/>
              </a:rPr>
              <a:t>Europe</a:t>
            </a:r>
            <a:r>
              <a:rPr lang="es-ES_tradnl" sz="1000" b="1" i="1" dirty="0">
                <a:latin typeface="Times New Roman" charset="0"/>
                <a:cs typeface="Times New Roman" charset="0"/>
              </a:rPr>
              <a:t>. HIV/AIDS </a:t>
            </a:r>
            <a:r>
              <a:rPr lang="es-ES_tradnl" sz="1000" b="1" i="1" dirty="0" err="1">
                <a:latin typeface="Times New Roman" charset="0"/>
                <a:cs typeface="Times New Roman" charset="0"/>
              </a:rPr>
              <a:t>surveillance</a:t>
            </a:r>
            <a:r>
              <a:rPr lang="es-ES_tradnl" sz="1000" b="1" i="1" dirty="0">
                <a:latin typeface="Times New Roman" charset="0"/>
                <a:cs typeface="Times New Roman" charset="0"/>
              </a:rPr>
              <a:t> in </a:t>
            </a:r>
            <a:r>
              <a:rPr lang="es-ES_tradnl" sz="1000" b="1" i="1" dirty="0" err="1">
                <a:latin typeface="Times New Roman" charset="0"/>
                <a:cs typeface="Times New Roman" charset="0"/>
              </a:rPr>
              <a:t>Europe</a:t>
            </a:r>
            <a:r>
              <a:rPr lang="es-ES_tradnl" sz="1000" b="1" i="1" dirty="0">
                <a:latin typeface="Times New Roman" charset="0"/>
                <a:cs typeface="Times New Roman" charset="0"/>
              </a:rPr>
              <a:t> 2019 – 2018 data. </a:t>
            </a:r>
            <a:r>
              <a:rPr lang="es-ES_tradnl" sz="1000" b="1" i="1" dirty="0" err="1">
                <a:latin typeface="Times New Roman" charset="0"/>
                <a:cs typeface="Times New Roman" charset="0"/>
              </a:rPr>
              <a:t>Stockholm</a:t>
            </a:r>
            <a:r>
              <a:rPr lang="es-ES_tradnl" sz="1000" b="1" i="1" dirty="0">
                <a:latin typeface="Times New Roman" charset="0"/>
                <a:cs typeface="Times New Roman" charset="0"/>
              </a:rPr>
              <a:t>: ECDC; 2019</a:t>
            </a:r>
          </a:p>
        </p:txBody>
      </p:sp>
      <p:sp>
        <p:nvSpPr>
          <p:cNvPr id="5" name="CuadroTexto 4">
            <a:extLst>
              <a:ext uri="{FF2B5EF4-FFF2-40B4-BE49-F238E27FC236}">
                <a16:creationId xmlns:a16="http://schemas.microsoft.com/office/drawing/2014/main" id="{51B0089D-1B9E-3E2E-D419-6F83378E6C92}"/>
              </a:ext>
            </a:extLst>
          </p:cNvPr>
          <p:cNvSpPr txBox="1"/>
          <p:nvPr/>
        </p:nvSpPr>
        <p:spPr>
          <a:xfrm>
            <a:off x="3050088" y="3241202"/>
            <a:ext cx="61001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descr="Una captura de pantalla de un celular con texto e imagen&#10;&#10;Descripción generada automáticamente">
            <a:extLst>
              <a:ext uri="{FF2B5EF4-FFF2-40B4-BE49-F238E27FC236}">
                <a16:creationId xmlns:a16="http://schemas.microsoft.com/office/drawing/2014/main" id="{B5A5C028-6BAB-A3A7-C3D9-5C3087F5B82D}"/>
              </a:ext>
            </a:extLst>
          </p:cNvPr>
          <p:cNvPicPr>
            <a:picLocks noChangeAspect="1"/>
          </p:cNvPicPr>
          <p:nvPr/>
        </p:nvPicPr>
        <p:blipFill>
          <a:blip r:embed="rId3"/>
          <a:stretch>
            <a:fillRect/>
          </a:stretch>
        </p:blipFill>
        <p:spPr>
          <a:xfrm>
            <a:off x="241679" y="1092529"/>
            <a:ext cx="8700440" cy="5546104"/>
          </a:xfrm>
          <a:prstGeom prst="rect">
            <a:avLst/>
          </a:prstGeom>
        </p:spPr>
      </p:pic>
      <p:sp>
        <p:nvSpPr>
          <p:cNvPr id="7" name="1 Título">
            <a:extLst>
              <a:ext uri="{FF2B5EF4-FFF2-40B4-BE49-F238E27FC236}">
                <a16:creationId xmlns:a16="http://schemas.microsoft.com/office/drawing/2014/main" id="{F0AD023D-0EFC-0AEC-4B90-1A77BB5A7AA7}"/>
              </a:ext>
            </a:extLst>
          </p:cNvPr>
          <p:cNvSpPr txBox="1">
            <a:spLocks/>
          </p:cNvSpPr>
          <p:nvPr/>
        </p:nvSpPr>
        <p:spPr>
          <a:xfrm>
            <a:off x="0" y="822081"/>
            <a:ext cx="7246312" cy="652463"/>
          </a:xfrm>
          <a:prstGeom prst="rect">
            <a:avLst/>
          </a:prstGeom>
        </p:spPr>
        <p:txBody>
          <a:bodyPr vert="horz" lIns="91440" tIns="45720" rIns="91440" bIns="45720" rtlCol="0" anchor="t">
            <a:normAutofit fontScale="70000" lnSpcReduction="20000"/>
          </a:bodyPr>
          <a:lstStyle>
            <a:lvl1pPr algn="l" defTabSz="914400" rtl="0" eaLnBrk="1" latinLnBrk="0" hangingPunct="1">
              <a:spcBef>
                <a:spcPct val="0"/>
              </a:spcBef>
              <a:buNone/>
              <a:defRPr sz="2600" kern="1200">
                <a:solidFill>
                  <a:schemeClr val="tx1">
                    <a:lumMod val="50000"/>
                    <a:lumOff val="50000"/>
                  </a:schemeClr>
                </a:solidFill>
                <a:latin typeface="+mj-lt"/>
                <a:ea typeface="+mj-ea"/>
                <a:cs typeface="+mj-cs"/>
              </a:defRPr>
            </a:lvl1pPr>
          </a:lstStyle>
          <a:p>
            <a:pPr>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Porcentaje de inmigrantes entre nuevos </a:t>
            </a:r>
            <a:r>
              <a:rPr lang="es-ES" sz="3600" b="1" dirty="0" err="1">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Dx</a:t>
            </a: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 en Europa</a:t>
            </a:r>
          </a:p>
        </p:txBody>
      </p:sp>
      <p:sp>
        <p:nvSpPr>
          <p:cNvPr id="12" name="Rectángulo 11">
            <a:extLst>
              <a:ext uri="{FF2B5EF4-FFF2-40B4-BE49-F238E27FC236}">
                <a16:creationId xmlns:a16="http://schemas.microsoft.com/office/drawing/2014/main" id="{43656973-A4CF-A4BF-12A0-107473ACDAAC}"/>
              </a:ext>
            </a:extLst>
          </p:cNvPr>
          <p:cNvSpPr/>
          <p:nvPr/>
        </p:nvSpPr>
        <p:spPr>
          <a:xfrm>
            <a:off x="6167496" y="3342743"/>
            <a:ext cx="7109116" cy="2554545"/>
          </a:xfrm>
          <a:prstGeom prst="rect">
            <a:avLst/>
          </a:prstGeom>
        </p:spPr>
        <p:txBody>
          <a:bodyPr wrap="square">
            <a:spAutoFit/>
          </a:bodyPr>
          <a:lstStyle/>
          <a:p>
            <a:pPr marL="11113" lvl="1" fontAlgn="auto">
              <a:spcBef>
                <a:spcPts val="0"/>
              </a:spcBef>
              <a:spcAft>
                <a:spcPts val="1200"/>
              </a:spcAft>
              <a:defRPr/>
            </a:pPr>
            <a:r>
              <a:rPr lang="es-ES_tradnl" sz="2400" b="1" kern="0" dirty="0">
                <a:solidFill>
                  <a:srgbClr val="4B5A60"/>
                </a:solidFill>
                <a:latin typeface="Cambria"/>
                <a:cs typeface="Cambria"/>
              </a:rPr>
              <a:t>El 42% de los </a:t>
            </a:r>
            <a:r>
              <a:rPr lang="es-ES_tradnl" sz="2400" b="1" kern="0" dirty="0" err="1">
                <a:solidFill>
                  <a:srgbClr val="4B5A60"/>
                </a:solidFill>
                <a:latin typeface="Cambria"/>
                <a:cs typeface="Cambria"/>
              </a:rPr>
              <a:t>Dx</a:t>
            </a:r>
            <a:r>
              <a:rPr lang="es-ES_tradnl" sz="2400" b="1" kern="0" dirty="0">
                <a:solidFill>
                  <a:srgbClr val="4B5A60"/>
                </a:solidFill>
                <a:latin typeface="Cambria"/>
                <a:cs typeface="Cambria"/>
              </a:rPr>
              <a:t> son en inmigrantes</a:t>
            </a:r>
          </a:p>
          <a:p>
            <a:pPr marL="354013" lvl="1" indent="-169863" fontAlgn="auto">
              <a:spcBef>
                <a:spcPts val="0"/>
              </a:spcBef>
              <a:spcAft>
                <a:spcPts val="1200"/>
              </a:spcAft>
              <a:buFont typeface="Arial" panose="020B0604020202020204" pitchFamily="34" charset="0"/>
              <a:buChar char="•"/>
              <a:defRPr/>
            </a:pPr>
            <a:r>
              <a:rPr lang="es-ES_tradnl" sz="2400" b="1" kern="0" dirty="0">
                <a:solidFill>
                  <a:srgbClr val="4B5A60"/>
                </a:solidFill>
                <a:latin typeface="Cambria"/>
                <a:cs typeface="Cambria"/>
              </a:rPr>
              <a:t>42% proceden de </a:t>
            </a:r>
            <a:r>
              <a:rPr lang="es-ES_tradnl" sz="2400" b="1" kern="0" dirty="0" err="1">
                <a:solidFill>
                  <a:srgbClr val="4B5A60"/>
                </a:solidFill>
                <a:latin typeface="Cambria"/>
                <a:cs typeface="Cambria"/>
              </a:rPr>
              <a:t>Africa</a:t>
            </a:r>
            <a:r>
              <a:rPr lang="es-ES_tradnl" sz="2400" b="1" kern="0" dirty="0">
                <a:solidFill>
                  <a:srgbClr val="4B5A60"/>
                </a:solidFill>
                <a:latin typeface="Cambria"/>
                <a:cs typeface="Cambria"/>
              </a:rPr>
              <a:t> subsahariana</a:t>
            </a:r>
          </a:p>
          <a:p>
            <a:pPr marL="354013" lvl="1" indent="-169863" fontAlgn="auto">
              <a:spcBef>
                <a:spcPts val="0"/>
              </a:spcBef>
              <a:spcAft>
                <a:spcPts val="1200"/>
              </a:spcAft>
              <a:buFont typeface="Arial" panose="020B0604020202020204" pitchFamily="34" charset="0"/>
              <a:buChar char="•"/>
              <a:defRPr/>
            </a:pPr>
            <a:r>
              <a:rPr lang="es-ES_tradnl" sz="2400" b="1" kern="0" dirty="0">
                <a:solidFill>
                  <a:srgbClr val="4B5A60"/>
                </a:solidFill>
                <a:latin typeface="Cambria"/>
                <a:cs typeface="Cambria"/>
              </a:rPr>
              <a:t>19% de LA y Caribe</a:t>
            </a:r>
          </a:p>
          <a:p>
            <a:pPr marL="354013" lvl="1" indent="-169863" fontAlgn="auto">
              <a:spcBef>
                <a:spcPts val="0"/>
              </a:spcBef>
              <a:spcAft>
                <a:spcPts val="1200"/>
              </a:spcAft>
              <a:buFont typeface="Arial" panose="020B0604020202020204" pitchFamily="34" charset="0"/>
              <a:buChar char="•"/>
              <a:defRPr/>
            </a:pPr>
            <a:r>
              <a:rPr lang="es-ES_tradnl" sz="2400" b="1" kern="0" dirty="0">
                <a:solidFill>
                  <a:srgbClr val="4B5A60"/>
                </a:solidFill>
                <a:latin typeface="Cambria"/>
                <a:cs typeface="Cambria"/>
              </a:rPr>
              <a:t>17% Europa central/este</a:t>
            </a:r>
          </a:p>
          <a:p>
            <a:pPr marL="354013" lvl="1" indent="-169863" fontAlgn="auto">
              <a:spcBef>
                <a:spcPts val="0"/>
              </a:spcBef>
              <a:spcAft>
                <a:spcPts val="1200"/>
              </a:spcAft>
              <a:buFont typeface="Arial" panose="020B0604020202020204" pitchFamily="34" charset="0"/>
              <a:buChar char="•"/>
              <a:defRPr/>
            </a:pPr>
            <a:r>
              <a:rPr lang="es-ES_tradnl" sz="2400" b="1" kern="0" dirty="0">
                <a:solidFill>
                  <a:srgbClr val="4B5A60"/>
                </a:solidFill>
                <a:latin typeface="Cambria"/>
                <a:cs typeface="Cambria"/>
              </a:rPr>
              <a:t>9% de Europa occidental</a:t>
            </a:r>
          </a:p>
        </p:txBody>
      </p:sp>
    </p:spTree>
    <p:extLst>
      <p:ext uri="{BB962C8B-B14F-4D97-AF65-F5344CB8AC3E}">
        <p14:creationId xmlns:p14="http://schemas.microsoft.com/office/powerpoint/2010/main" val="2387232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71064" y="6659279"/>
            <a:ext cx="11580311" cy="246221"/>
          </a:xfrm>
          <a:prstGeom prst="rect">
            <a:avLst/>
          </a:prstGeom>
          <a:noFill/>
        </p:spPr>
        <p:txBody>
          <a:bodyPr wrap="square">
            <a:spAutoFit/>
          </a:bodyPr>
          <a:lstStyle/>
          <a:p>
            <a:pPr algn="r" eaLnBrk="1" hangingPunct="1"/>
            <a:r>
              <a:rPr lang="es-ES_tradnl" sz="1000" b="1" i="1" dirty="0" err="1">
                <a:latin typeface="Times New Roman" charset="0"/>
                <a:cs typeface="Times New Roman" charset="0"/>
              </a:rPr>
              <a:t>European</a:t>
            </a:r>
            <a:r>
              <a:rPr lang="es-ES_tradnl" sz="1000" b="1" i="1" dirty="0">
                <a:latin typeface="Times New Roman" charset="0"/>
                <a:cs typeface="Times New Roman" charset="0"/>
              </a:rPr>
              <a:t> Centre </a:t>
            </a:r>
            <a:r>
              <a:rPr lang="es-ES_tradnl" sz="1000" b="1" i="1" dirty="0" err="1">
                <a:latin typeface="Times New Roman" charset="0"/>
                <a:cs typeface="Times New Roman" charset="0"/>
              </a:rPr>
              <a:t>for</a:t>
            </a:r>
            <a:r>
              <a:rPr lang="es-ES_tradnl" sz="1000" b="1" i="1" dirty="0">
                <a:latin typeface="Times New Roman" charset="0"/>
                <a:cs typeface="Times New Roman" charset="0"/>
              </a:rPr>
              <a:t> </a:t>
            </a:r>
            <a:r>
              <a:rPr lang="es-ES_tradnl" sz="1000" b="1" i="1" dirty="0" err="1">
                <a:latin typeface="Times New Roman" charset="0"/>
                <a:cs typeface="Times New Roman" charset="0"/>
              </a:rPr>
              <a:t>Disease</a:t>
            </a:r>
            <a:r>
              <a:rPr lang="es-ES_tradnl" sz="1000" b="1" i="1" dirty="0">
                <a:latin typeface="Times New Roman" charset="0"/>
                <a:cs typeface="Times New Roman" charset="0"/>
              </a:rPr>
              <a:t> </a:t>
            </a:r>
            <a:r>
              <a:rPr lang="es-ES_tradnl" sz="1000" b="1" i="1" dirty="0" err="1">
                <a:latin typeface="Times New Roman" charset="0"/>
                <a:cs typeface="Times New Roman" charset="0"/>
              </a:rPr>
              <a:t>Prevention</a:t>
            </a:r>
            <a:r>
              <a:rPr lang="es-ES_tradnl" sz="1000" b="1" i="1" dirty="0">
                <a:latin typeface="Times New Roman" charset="0"/>
                <a:cs typeface="Times New Roman" charset="0"/>
              </a:rPr>
              <a:t> and Control/WHO Regional Office </a:t>
            </a:r>
            <a:r>
              <a:rPr lang="es-ES_tradnl" sz="1000" b="1" i="1" dirty="0" err="1">
                <a:latin typeface="Times New Roman" charset="0"/>
                <a:cs typeface="Times New Roman" charset="0"/>
              </a:rPr>
              <a:t>for</a:t>
            </a:r>
            <a:r>
              <a:rPr lang="es-ES_tradnl" sz="1000" b="1" i="1" dirty="0">
                <a:latin typeface="Times New Roman" charset="0"/>
                <a:cs typeface="Times New Roman" charset="0"/>
              </a:rPr>
              <a:t> </a:t>
            </a:r>
            <a:r>
              <a:rPr lang="es-ES_tradnl" sz="1000" b="1" i="1" dirty="0" err="1">
                <a:latin typeface="Times New Roman" charset="0"/>
                <a:cs typeface="Times New Roman" charset="0"/>
              </a:rPr>
              <a:t>Europe</a:t>
            </a:r>
            <a:r>
              <a:rPr lang="es-ES_tradnl" sz="1000" b="1" i="1" dirty="0">
                <a:latin typeface="Times New Roman" charset="0"/>
                <a:cs typeface="Times New Roman" charset="0"/>
              </a:rPr>
              <a:t>. HIV/AIDS </a:t>
            </a:r>
            <a:r>
              <a:rPr lang="es-ES_tradnl" sz="1000" b="1" i="1" dirty="0" err="1">
                <a:latin typeface="Times New Roman" charset="0"/>
                <a:cs typeface="Times New Roman" charset="0"/>
              </a:rPr>
              <a:t>surveillance</a:t>
            </a:r>
            <a:r>
              <a:rPr lang="es-ES_tradnl" sz="1000" b="1" i="1" dirty="0">
                <a:latin typeface="Times New Roman" charset="0"/>
                <a:cs typeface="Times New Roman" charset="0"/>
              </a:rPr>
              <a:t> in </a:t>
            </a:r>
            <a:r>
              <a:rPr lang="es-ES_tradnl" sz="1000" b="1" i="1" dirty="0" err="1">
                <a:latin typeface="Times New Roman" charset="0"/>
                <a:cs typeface="Times New Roman" charset="0"/>
              </a:rPr>
              <a:t>Europe</a:t>
            </a:r>
            <a:r>
              <a:rPr lang="es-ES_tradnl" sz="1000" b="1" i="1" dirty="0">
                <a:latin typeface="Times New Roman" charset="0"/>
                <a:cs typeface="Times New Roman" charset="0"/>
              </a:rPr>
              <a:t> 2019 – 2018 data. </a:t>
            </a:r>
            <a:r>
              <a:rPr lang="es-ES_tradnl" sz="1000" b="1" i="1" dirty="0" err="1">
                <a:latin typeface="Times New Roman" charset="0"/>
                <a:cs typeface="Times New Roman" charset="0"/>
              </a:rPr>
              <a:t>Stockholm</a:t>
            </a:r>
            <a:r>
              <a:rPr lang="es-ES_tradnl" sz="1000" b="1" i="1" dirty="0">
                <a:latin typeface="Times New Roman" charset="0"/>
                <a:cs typeface="Times New Roman" charset="0"/>
              </a:rPr>
              <a:t>: ECDC; 2019</a:t>
            </a:r>
          </a:p>
        </p:txBody>
      </p:sp>
      <p:sp>
        <p:nvSpPr>
          <p:cNvPr id="5" name="CuadroTexto 4">
            <a:extLst>
              <a:ext uri="{FF2B5EF4-FFF2-40B4-BE49-F238E27FC236}">
                <a16:creationId xmlns:a16="http://schemas.microsoft.com/office/drawing/2014/main" id="{51B0089D-1B9E-3E2E-D419-6F83378E6C92}"/>
              </a:ext>
            </a:extLst>
          </p:cNvPr>
          <p:cNvSpPr txBox="1"/>
          <p:nvPr/>
        </p:nvSpPr>
        <p:spPr>
          <a:xfrm>
            <a:off x="3050088" y="3241202"/>
            <a:ext cx="61001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1 Título">
            <a:extLst>
              <a:ext uri="{FF2B5EF4-FFF2-40B4-BE49-F238E27FC236}">
                <a16:creationId xmlns:a16="http://schemas.microsoft.com/office/drawing/2014/main" id="{F0AD023D-0EFC-0AEC-4B90-1A77BB5A7AA7}"/>
              </a:ext>
            </a:extLst>
          </p:cNvPr>
          <p:cNvSpPr txBox="1">
            <a:spLocks/>
          </p:cNvSpPr>
          <p:nvPr/>
        </p:nvSpPr>
        <p:spPr>
          <a:xfrm>
            <a:off x="0" y="822081"/>
            <a:ext cx="7246312" cy="652463"/>
          </a:xfrm>
          <a:prstGeom prst="rect">
            <a:avLst/>
          </a:prstGeom>
        </p:spPr>
        <p:txBody>
          <a:bodyPr vert="horz" lIns="91440" tIns="45720" rIns="91440" bIns="45720" rtlCol="0" anchor="t">
            <a:normAutofit/>
          </a:bodyPr>
          <a:lstStyle>
            <a:lvl1pPr algn="l" defTabSz="914400" rtl="0" eaLnBrk="1" latinLnBrk="0" hangingPunct="1">
              <a:spcBef>
                <a:spcPct val="0"/>
              </a:spcBef>
              <a:buNone/>
              <a:defRPr sz="2600" kern="1200">
                <a:solidFill>
                  <a:schemeClr val="tx1">
                    <a:lumMod val="50000"/>
                    <a:lumOff val="50000"/>
                  </a:schemeClr>
                </a:solidFill>
                <a:latin typeface="+mj-lt"/>
                <a:ea typeface="+mj-ea"/>
                <a:cs typeface="+mj-cs"/>
              </a:defRPr>
            </a:lvl1pPr>
          </a:lstStyle>
          <a:p>
            <a:pPr>
              <a:defRPr/>
            </a:pPr>
            <a:r>
              <a:rPr lang="es-ES"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Perfil y diagnóstico tardío entre inmigrantes</a:t>
            </a:r>
          </a:p>
        </p:txBody>
      </p:sp>
      <p:pic>
        <p:nvPicPr>
          <p:cNvPr id="2" name="Imagen 1" descr="Imagen que contiene dibujo&#10;&#10;Descripción generada automáticamente">
            <a:extLst>
              <a:ext uri="{FF2B5EF4-FFF2-40B4-BE49-F238E27FC236}">
                <a16:creationId xmlns:a16="http://schemas.microsoft.com/office/drawing/2014/main" id="{A317726E-FCE0-B90D-39D5-2FB0D69F0061}"/>
              </a:ext>
            </a:extLst>
          </p:cNvPr>
          <p:cNvPicPr>
            <a:picLocks noChangeAspect="1"/>
          </p:cNvPicPr>
          <p:nvPr/>
        </p:nvPicPr>
        <p:blipFill>
          <a:blip r:embed="rId3"/>
          <a:stretch>
            <a:fillRect/>
          </a:stretch>
        </p:blipFill>
        <p:spPr>
          <a:xfrm>
            <a:off x="219802" y="1363496"/>
            <a:ext cx="7778187" cy="3189895"/>
          </a:xfrm>
          <a:prstGeom prst="rect">
            <a:avLst/>
          </a:prstGeom>
        </p:spPr>
      </p:pic>
      <p:sp>
        <p:nvSpPr>
          <p:cNvPr id="8" name="Rectángulo 7">
            <a:extLst>
              <a:ext uri="{FF2B5EF4-FFF2-40B4-BE49-F238E27FC236}">
                <a16:creationId xmlns:a16="http://schemas.microsoft.com/office/drawing/2014/main" id="{32DAE54B-D80D-0563-F350-3CFCB0F49707}"/>
              </a:ext>
            </a:extLst>
          </p:cNvPr>
          <p:cNvSpPr/>
          <p:nvPr/>
        </p:nvSpPr>
        <p:spPr>
          <a:xfrm>
            <a:off x="8467799" y="2281384"/>
            <a:ext cx="3096746" cy="954107"/>
          </a:xfrm>
          <a:prstGeom prst="rect">
            <a:avLst/>
          </a:prstGeom>
        </p:spPr>
        <p:txBody>
          <a:bodyPr wrap="square">
            <a:spAutoFit/>
          </a:bodyPr>
          <a:lstStyle/>
          <a:p>
            <a:pPr algn="ctr"/>
            <a:r>
              <a:rPr lang="es-ES_tradnl" sz="2800" b="1" kern="0" dirty="0">
                <a:solidFill>
                  <a:schemeClr val="accent1">
                    <a:lumMod val="50000"/>
                  </a:schemeClr>
                </a:solidFill>
                <a:latin typeface="Cambria"/>
                <a:cs typeface="Cambria"/>
              </a:rPr>
              <a:t>Porcentaje de nuevos </a:t>
            </a:r>
            <a:r>
              <a:rPr lang="es-ES_tradnl" sz="2800" b="1" kern="0" dirty="0" err="1">
                <a:solidFill>
                  <a:schemeClr val="accent1">
                    <a:lumMod val="50000"/>
                  </a:schemeClr>
                </a:solidFill>
                <a:latin typeface="Cambria"/>
                <a:cs typeface="Cambria"/>
              </a:rPr>
              <a:t>Dx</a:t>
            </a:r>
            <a:r>
              <a:rPr lang="es-ES_tradnl" sz="2800" b="1" kern="0" dirty="0">
                <a:solidFill>
                  <a:schemeClr val="accent1">
                    <a:lumMod val="50000"/>
                  </a:schemeClr>
                </a:solidFill>
                <a:latin typeface="Cambria"/>
                <a:cs typeface="Cambria"/>
              </a:rPr>
              <a:t> VIH</a:t>
            </a:r>
            <a:endParaRPr lang="es-ES" sz="2800" dirty="0">
              <a:solidFill>
                <a:schemeClr val="accent1">
                  <a:lumMod val="50000"/>
                </a:schemeClr>
              </a:solidFill>
            </a:endParaRPr>
          </a:p>
        </p:txBody>
      </p:sp>
      <p:pic>
        <p:nvPicPr>
          <p:cNvPr id="9" name="Imagen 8" descr="Captura de pantalla de un celular&#10;&#10;Descripción generada automáticamente">
            <a:extLst>
              <a:ext uri="{FF2B5EF4-FFF2-40B4-BE49-F238E27FC236}">
                <a16:creationId xmlns:a16="http://schemas.microsoft.com/office/drawing/2014/main" id="{6918654A-A340-86F5-19C0-F081DC5E50FA}"/>
              </a:ext>
            </a:extLst>
          </p:cNvPr>
          <p:cNvPicPr>
            <a:picLocks noChangeAspect="1"/>
          </p:cNvPicPr>
          <p:nvPr/>
        </p:nvPicPr>
        <p:blipFill>
          <a:blip r:embed="rId4"/>
          <a:stretch>
            <a:fillRect/>
          </a:stretch>
        </p:blipFill>
        <p:spPr>
          <a:xfrm>
            <a:off x="219802" y="4718699"/>
            <a:ext cx="6909454" cy="1940580"/>
          </a:xfrm>
          <a:prstGeom prst="rect">
            <a:avLst/>
          </a:prstGeom>
        </p:spPr>
      </p:pic>
      <p:sp>
        <p:nvSpPr>
          <p:cNvPr id="10" name="Rectángulo 9">
            <a:extLst>
              <a:ext uri="{FF2B5EF4-FFF2-40B4-BE49-F238E27FC236}">
                <a16:creationId xmlns:a16="http://schemas.microsoft.com/office/drawing/2014/main" id="{CBFCFAC5-7747-E427-BB79-EDC63498A544}"/>
              </a:ext>
            </a:extLst>
          </p:cNvPr>
          <p:cNvSpPr/>
          <p:nvPr/>
        </p:nvSpPr>
        <p:spPr>
          <a:xfrm>
            <a:off x="8562801" y="4864325"/>
            <a:ext cx="3096746" cy="954107"/>
          </a:xfrm>
          <a:prstGeom prst="rect">
            <a:avLst/>
          </a:prstGeom>
        </p:spPr>
        <p:txBody>
          <a:bodyPr wrap="square">
            <a:spAutoFit/>
          </a:bodyPr>
          <a:lstStyle/>
          <a:p>
            <a:pPr algn="ctr"/>
            <a:r>
              <a:rPr lang="es-ES_tradnl" sz="2800" b="1" kern="0" dirty="0" err="1">
                <a:solidFill>
                  <a:schemeClr val="accent1">
                    <a:lumMod val="50000"/>
                  </a:schemeClr>
                </a:solidFill>
                <a:latin typeface="Cambria"/>
                <a:cs typeface="Cambria"/>
              </a:rPr>
              <a:t>Dx</a:t>
            </a:r>
            <a:r>
              <a:rPr lang="es-ES_tradnl" sz="2800" b="1" kern="0" dirty="0">
                <a:solidFill>
                  <a:schemeClr val="accent1">
                    <a:lumMod val="50000"/>
                  </a:schemeClr>
                </a:solidFill>
                <a:latin typeface="Cambria"/>
                <a:cs typeface="Cambria"/>
              </a:rPr>
              <a:t> tardío (&lt;350 CD4/mm</a:t>
            </a:r>
            <a:r>
              <a:rPr lang="es-ES_tradnl" sz="2800" b="1" kern="0" baseline="30000" dirty="0">
                <a:solidFill>
                  <a:schemeClr val="accent1">
                    <a:lumMod val="50000"/>
                  </a:schemeClr>
                </a:solidFill>
                <a:latin typeface="Cambria"/>
                <a:cs typeface="Cambria"/>
              </a:rPr>
              <a:t>3</a:t>
            </a:r>
            <a:r>
              <a:rPr lang="es-ES_tradnl" sz="2800" b="1" kern="0" dirty="0">
                <a:solidFill>
                  <a:schemeClr val="accent1">
                    <a:lumMod val="50000"/>
                  </a:schemeClr>
                </a:solidFill>
                <a:latin typeface="Cambria"/>
                <a:cs typeface="Cambria"/>
              </a:rPr>
              <a:t>)</a:t>
            </a:r>
            <a:endParaRPr lang="es-ES" sz="2800" dirty="0">
              <a:solidFill>
                <a:schemeClr val="accent1">
                  <a:lumMod val="50000"/>
                </a:schemeClr>
              </a:solidFill>
            </a:endParaRPr>
          </a:p>
        </p:txBody>
      </p:sp>
    </p:spTree>
    <p:extLst>
      <p:ext uri="{BB962C8B-B14F-4D97-AF65-F5344CB8AC3E}">
        <p14:creationId xmlns:p14="http://schemas.microsoft.com/office/powerpoint/2010/main" val="4249958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C836C2-61DE-83C7-5F3F-5186C4003F9C}"/>
              </a:ext>
            </a:extLst>
          </p:cNvPr>
          <p:cNvSpPr txBox="1"/>
          <p:nvPr/>
        </p:nvSpPr>
        <p:spPr>
          <a:xfrm>
            <a:off x="201882" y="94060"/>
            <a:ext cx="9761516" cy="4154984"/>
          </a:xfrm>
          <a:prstGeom prst="rect">
            <a:avLst/>
          </a:prstGeom>
          <a:noFill/>
        </p:spPr>
        <p:txBody>
          <a:bodyPr wrap="square" rtlCol="0">
            <a:spAutoFit/>
          </a:bodyPr>
          <a:lstStyle/>
          <a:p>
            <a:r>
              <a:rPr lang="es-ES" sz="6600" dirty="0">
                <a:solidFill>
                  <a:schemeClr val="accent1">
                    <a:lumMod val="50000"/>
                  </a:schemeClr>
                </a:solidFill>
                <a:latin typeface="Chalkduster" panose="03050602040202020205" pitchFamily="66" charset="77"/>
              </a:rPr>
              <a:t>¿El VIH nace o se hace? Lugar de adquisición de la infección</a:t>
            </a:r>
          </a:p>
        </p:txBody>
      </p:sp>
      <p:pic>
        <p:nvPicPr>
          <p:cNvPr id="6" name="Picture 4" descr="33096_canarios">
            <a:extLst>
              <a:ext uri="{FF2B5EF4-FFF2-40B4-BE49-F238E27FC236}">
                <a16:creationId xmlns:a16="http://schemas.microsoft.com/office/drawing/2014/main" id="{71AEE45C-A64B-1F5D-DC5F-20583AC9D9B5}"/>
              </a:ext>
            </a:extLst>
          </p:cNvPr>
          <p:cNvPicPr>
            <a:picLocks noChangeAspect="1" noChangeArrowheads="1"/>
          </p:cNvPicPr>
          <p:nvPr/>
        </p:nvPicPr>
        <p:blipFill rotWithShape="1">
          <a:blip r:embed="rId2"/>
          <a:srcRect b="21701"/>
          <a:stretch/>
        </p:blipFill>
        <p:spPr bwMode="auto">
          <a:xfrm>
            <a:off x="7523656" y="3414156"/>
            <a:ext cx="4668344" cy="3443844"/>
          </a:xfrm>
          <a:prstGeom prst="rect">
            <a:avLst/>
          </a:prstGeom>
          <a:noFill/>
          <a:ln>
            <a:solidFill>
              <a:schemeClr val="tx1"/>
            </a:solidFill>
          </a:ln>
          <a:effectLst>
            <a:outerShdw blurRad="114300" dist="101600" dir="2700000">
              <a:srgbClr val="000000">
                <a:alpha val="43000"/>
              </a:srgbClr>
            </a:outerShdw>
          </a:effectLst>
        </p:spPr>
      </p:pic>
    </p:spTree>
    <p:extLst>
      <p:ext uri="{BB962C8B-B14F-4D97-AF65-F5344CB8AC3E}">
        <p14:creationId xmlns:p14="http://schemas.microsoft.com/office/powerpoint/2010/main" val="3060753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B5B8BF-0449-3E44-8536-A8FDDC5F89E9}"/>
              </a:ext>
            </a:extLst>
          </p:cNvPr>
          <p:cNvSpPr/>
          <p:nvPr/>
        </p:nvSpPr>
        <p:spPr>
          <a:xfrm>
            <a:off x="1881433" y="1264380"/>
            <a:ext cx="8449685" cy="1214128"/>
          </a:xfrm>
          <a:prstGeom prst="rect">
            <a:avLst/>
          </a:prstGeom>
          <a:solidFill>
            <a:schemeClr val="accent2">
              <a:lumMod val="60000"/>
              <a:lumOff val="4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6" name="CuadroTexto 25"/>
          <p:cNvSpPr txBox="1"/>
          <p:nvPr/>
        </p:nvSpPr>
        <p:spPr>
          <a:xfrm>
            <a:off x="1896978" y="1335312"/>
            <a:ext cx="8422240" cy="1021305"/>
          </a:xfrm>
          <a:prstGeom prst="rect">
            <a:avLst/>
          </a:prstGeom>
          <a:noFill/>
        </p:spPr>
        <p:txBody>
          <a:bodyPr wrap="square">
            <a:spAutoFit/>
          </a:bodyPr>
          <a:lstStyle/>
          <a:p>
            <a:pPr marL="95250" indent="-95250">
              <a:lnSpc>
                <a:spcPct val="120000"/>
              </a:lnSpc>
              <a:spcAft>
                <a:spcPts val="1200"/>
              </a:spcAft>
              <a:buFont typeface="Arial"/>
              <a:buChar char="•"/>
              <a:defRPr/>
            </a:pPr>
            <a:r>
              <a:rPr lang="es-ES_tradnl" sz="2200" kern="0" dirty="0">
                <a:solidFill>
                  <a:srgbClr val="4B5A60"/>
                </a:solidFill>
                <a:latin typeface="Cambria"/>
                <a:cs typeface="Cambria"/>
              </a:rPr>
              <a:t> Migrantes procedentes de comunidades con alta prevalencia (≥1%)</a:t>
            </a:r>
          </a:p>
          <a:p>
            <a:pPr marL="95250" indent="-95250">
              <a:lnSpc>
                <a:spcPct val="120000"/>
              </a:lnSpc>
              <a:spcAft>
                <a:spcPts val="1200"/>
              </a:spcAft>
              <a:buFont typeface="Arial"/>
              <a:buChar char="•"/>
              <a:defRPr/>
            </a:pPr>
            <a:r>
              <a:rPr lang="es-ES_tradnl" sz="2200" kern="0" dirty="0">
                <a:solidFill>
                  <a:srgbClr val="4B5A60"/>
                </a:solidFill>
                <a:latin typeface="Cambria"/>
                <a:cs typeface="Cambria"/>
              </a:rPr>
              <a:t> Migrantes adolescentes y adultos con exposición de riesgo al VIH</a:t>
            </a:r>
          </a:p>
        </p:txBody>
      </p:sp>
      <p:sp>
        <p:nvSpPr>
          <p:cNvPr id="18438" name="CuadroTexto 19"/>
          <p:cNvSpPr txBox="1">
            <a:spLocks noChangeArrowheads="1"/>
          </p:cNvSpPr>
          <p:nvPr/>
        </p:nvSpPr>
        <p:spPr bwMode="auto">
          <a:xfrm>
            <a:off x="3546878" y="6642556"/>
            <a:ext cx="864512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_tradnl" sz="800" b="1" i="1" dirty="0" err="1">
                <a:latin typeface="Times New Roman" charset="0"/>
                <a:cs typeface="Times New Roman" charset="0"/>
              </a:rPr>
              <a:t>eCDC</a:t>
            </a:r>
            <a:r>
              <a:rPr lang="es-ES_tradnl" sz="800" b="1" i="1" dirty="0">
                <a:latin typeface="Times New Roman" charset="0"/>
                <a:cs typeface="Times New Roman" charset="0"/>
              </a:rPr>
              <a:t>. </a:t>
            </a:r>
            <a:r>
              <a:rPr lang="es-ES_tradnl" sz="800" b="1" i="1" dirty="0" err="1">
                <a:latin typeface="Times New Roman" charset="0"/>
                <a:cs typeface="Times New Roman" charset="0"/>
              </a:rPr>
              <a:t>Public</a:t>
            </a:r>
            <a:r>
              <a:rPr lang="es-ES_tradnl" sz="800" b="1" i="1" dirty="0">
                <a:latin typeface="Times New Roman" charset="0"/>
                <a:cs typeface="Times New Roman" charset="0"/>
              </a:rPr>
              <a:t> </a:t>
            </a:r>
            <a:r>
              <a:rPr lang="es-ES_tradnl" sz="800" b="1" i="1" dirty="0" err="1">
                <a:latin typeface="Times New Roman" charset="0"/>
                <a:cs typeface="Times New Roman" charset="0"/>
              </a:rPr>
              <a:t>health</a:t>
            </a:r>
            <a:r>
              <a:rPr lang="es-ES_tradnl" sz="800" b="1" i="1" dirty="0">
                <a:latin typeface="Times New Roman" charset="0"/>
                <a:cs typeface="Times New Roman" charset="0"/>
              </a:rPr>
              <a:t> </a:t>
            </a:r>
            <a:r>
              <a:rPr lang="es-ES_tradnl" sz="800" b="1" i="1" dirty="0" err="1">
                <a:latin typeface="Times New Roman" charset="0"/>
                <a:cs typeface="Times New Roman" charset="0"/>
              </a:rPr>
              <a:t>guidance</a:t>
            </a:r>
            <a:r>
              <a:rPr lang="es-ES_tradnl" sz="800" b="1" i="1" dirty="0">
                <a:latin typeface="Times New Roman" charset="0"/>
                <a:cs typeface="Times New Roman" charset="0"/>
              </a:rPr>
              <a:t> </a:t>
            </a:r>
            <a:r>
              <a:rPr lang="es-ES_tradnl" sz="800" b="1" i="1" dirty="0" err="1">
                <a:latin typeface="Times New Roman" charset="0"/>
                <a:cs typeface="Times New Roman" charset="0"/>
              </a:rPr>
              <a:t>on</a:t>
            </a:r>
            <a:r>
              <a:rPr lang="es-ES_tradnl" sz="800" b="1" i="1" dirty="0">
                <a:latin typeface="Times New Roman" charset="0"/>
                <a:cs typeface="Times New Roman" charset="0"/>
              </a:rPr>
              <a:t> </a:t>
            </a:r>
            <a:r>
              <a:rPr lang="es-ES_tradnl" sz="800" b="1" i="1" dirty="0" err="1">
                <a:latin typeface="Times New Roman" charset="0"/>
                <a:cs typeface="Times New Roman" charset="0"/>
              </a:rPr>
              <a:t>screening</a:t>
            </a:r>
            <a:r>
              <a:rPr lang="es-ES_tradnl" sz="800" b="1" i="1" dirty="0">
                <a:latin typeface="Times New Roman" charset="0"/>
                <a:cs typeface="Times New Roman" charset="0"/>
              </a:rPr>
              <a:t> and </a:t>
            </a:r>
            <a:r>
              <a:rPr lang="es-ES_tradnl" sz="800" b="1" i="1" dirty="0" err="1">
                <a:latin typeface="Times New Roman" charset="0"/>
                <a:cs typeface="Times New Roman" charset="0"/>
              </a:rPr>
              <a:t>vaccination</a:t>
            </a:r>
            <a:r>
              <a:rPr lang="es-ES_tradnl" sz="800" b="1" i="1" dirty="0">
                <a:latin typeface="Times New Roman" charset="0"/>
                <a:cs typeface="Times New Roman" charset="0"/>
              </a:rPr>
              <a:t> </a:t>
            </a:r>
            <a:r>
              <a:rPr lang="es-ES_tradnl" sz="800" b="1" i="1" dirty="0" err="1">
                <a:latin typeface="Times New Roman" charset="0"/>
                <a:cs typeface="Times New Roman" charset="0"/>
              </a:rPr>
              <a:t>for</a:t>
            </a:r>
            <a:r>
              <a:rPr lang="es-ES_tradnl" sz="800" b="1" i="1" dirty="0">
                <a:latin typeface="Times New Roman" charset="0"/>
                <a:cs typeface="Times New Roman" charset="0"/>
              </a:rPr>
              <a:t> </a:t>
            </a:r>
            <a:r>
              <a:rPr lang="es-ES_tradnl" sz="800" b="1" i="1" dirty="0" err="1">
                <a:latin typeface="Times New Roman" charset="0"/>
                <a:cs typeface="Times New Roman" charset="0"/>
              </a:rPr>
              <a:t>infectious</a:t>
            </a:r>
            <a:r>
              <a:rPr lang="es-ES_tradnl" sz="800" b="1" i="1" dirty="0">
                <a:latin typeface="Times New Roman" charset="0"/>
                <a:cs typeface="Times New Roman" charset="0"/>
              </a:rPr>
              <a:t> </a:t>
            </a:r>
            <a:r>
              <a:rPr lang="es-ES_tradnl" sz="800" b="1" i="1" dirty="0" err="1">
                <a:latin typeface="Times New Roman" charset="0"/>
                <a:cs typeface="Times New Roman" charset="0"/>
              </a:rPr>
              <a:t>diseases</a:t>
            </a:r>
            <a:r>
              <a:rPr lang="es-ES_tradnl" sz="800" b="1" i="1" dirty="0">
                <a:latin typeface="Times New Roman" charset="0"/>
                <a:cs typeface="Times New Roman" charset="0"/>
              </a:rPr>
              <a:t> in </a:t>
            </a:r>
            <a:r>
              <a:rPr lang="es-ES_tradnl" sz="800" b="1" i="1" dirty="0" err="1">
                <a:latin typeface="Times New Roman" charset="0"/>
                <a:cs typeface="Times New Roman" charset="0"/>
              </a:rPr>
              <a:t>newly</a:t>
            </a:r>
            <a:r>
              <a:rPr lang="es-ES_tradnl" sz="800" b="1" i="1" dirty="0">
                <a:latin typeface="Times New Roman" charset="0"/>
                <a:cs typeface="Times New Roman" charset="0"/>
              </a:rPr>
              <a:t> </a:t>
            </a:r>
            <a:r>
              <a:rPr lang="es-ES_tradnl" sz="800" b="1" i="1" dirty="0" err="1">
                <a:latin typeface="Times New Roman" charset="0"/>
                <a:cs typeface="Times New Roman" charset="0"/>
              </a:rPr>
              <a:t>arrived</a:t>
            </a:r>
            <a:r>
              <a:rPr lang="es-ES_tradnl" sz="800" b="1" i="1" dirty="0">
                <a:latin typeface="Times New Roman" charset="0"/>
                <a:cs typeface="Times New Roman" charset="0"/>
              </a:rPr>
              <a:t> </a:t>
            </a:r>
            <a:r>
              <a:rPr lang="es-ES_tradnl" sz="800" b="1" i="1" dirty="0" err="1">
                <a:latin typeface="Times New Roman" charset="0"/>
                <a:cs typeface="Times New Roman" charset="0"/>
              </a:rPr>
              <a:t>migrants</a:t>
            </a:r>
            <a:r>
              <a:rPr lang="es-ES_tradnl" sz="800" b="1" i="1" dirty="0">
                <a:latin typeface="Times New Roman" charset="0"/>
                <a:cs typeface="Times New Roman" charset="0"/>
              </a:rPr>
              <a:t> </a:t>
            </a:r>
            <a:r>
              <a:rPr lang="es-ES_tradnl" sz="800" b="1" i="1" dirty="0" err="1">
                <a:latin typeface="Times New Roman" charset="0"/>
                <a:cs typeface="Times New Roman" charset="0"/>
              </a:rPr>
              <a:t>within</a:t>
            </a:r>
            <a:r>
              <a:rPr lang="es-ES_tradnl" sz="800" b="1" i="1" dirty="0">
                <a:latin typeface="Times New Roman" charset="0"/>
                <a:cs typeface="Times New Roman" charset="0"/>
              </a:rPr>
              <a:t> </a:t>
            </a:r>
            <a:r>
              <a:rPr lang="es-ES_tradnl" sz="800" b="1" i="1" dirty="0" err="1">
                <a:latin typeface="Times New Roman" charset="0"/>
                <a:cs typeface="Times New Roman" charset="0"/>
              </a:rPr>
              <a:t>the</a:t>
            </a:r>
            <a:r>
              <a:rPr lang="es-ES_tradnl" sz="800" b="1" i="1" dirty="0">
                <a:latin typeface="Times New Roman" charset="0"/>
                <a:cs typeface="Times New Roman" charset="0"/>
              </a:rPr>
              <a:t> EU/EEA. 2018</a:t>
            </a:r>
          </a:p>
        </p:txBody>
      </p:sp>
      <p:sp>
        <p:nvSpPr>
          <p:cNvPr id="9" name="1 Título">
            <a:extLst>
              <a:ext uri="{FF2B5EF4-FFF2-40B4-BE49-F238E27FC236}">
                <a16:creationId xmlns:a16="http://schemas.microsoft.com/office/drawing/2014/main" id="{B6BA407B-9EF0-5B44-8C92-6E796E4DE3CB}"/>
              </a:ext>
            </a:extLst>
          </p:cNvPr>
          <p:cNvSpPr txBox="1">
            <a:spLocks/>
          </p:cNvSpPr>
          <p:nvPr/>
        </p:nvSpPr>
        <p:spPr>
          <a:xfrm>
            <a:off x="8331" y="654152"/>
            <a:ext cx="5103431" cy="652463"/>
          </a:xfrm>
          <a:prstGeom prst="rect">
            <a:avLst/>
          </a:prstGeom>
        </p:spPr>
        <p:txBody>
          <a:bodyPr vert="horz" lIns="91440" tIns="45720" rIns="91440" bIns="45720" rtlCol="0" anchor="t">
            <a:normAutofit fontScale="92500"/>
          </a:bodyPr>
          <a:lstStyle>
            <a:lvl1pPr algn="l" defTabSz="914400" rtl="0" eaLnBrk="1" latinLnBrk="0" hangingPunct="1">
              <a:spcBef>
                <a:spcPct val="0"/>
              </a:spcBef>
              <a:buNone/>
              <a:defRPr sz="2600" kern="1200">
                <a:solidFill>
                  <a:schemeClr val="tx1">
                    <a:lumMod val="50000"/>
                    <a:lumOff val="50000"/>
                  </a:schemeClr>
                </a:solidFill>
                <a:latin typeface="+mj-lt"/>
                <a:ea typeface="+mj-ea"/>
                <a:cs typeface="+mj-cs"/>
              </a:defRPr>
            </a:lvl1pPr>
          </a:lstStyle>
          <a:p>
            <a:pPr>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Recomendaciones de cribado</a:t>
            </a:r>
          </a:p>
        </p:txBody>
      </p:sp>
      <p:sp>
        <p:nvSpPr>
          <p:cNvPr id="3" name="Flecha abajo 2">
            <a:extLst>
              <a:ext uri="{FF2B5EF4-FFF2-40B4-BE49-F238E27FC236}">
                <a16:creationId xmlns:a16="http://schemas.microsoft.com/office/drawing/2014/main" id="{9FC16E5E-F9B9-5A42-8426-94D65A3E7501}"/>
              </a:ext>
            </a:extLst>
          </p:cNvPr>
          <p:cNvSpPr/>
          <p:nvPr/>
        </p:nvSpPr>
        <p:spPr>
          <a:xfrm>
            <a:off x="5370841" y="2585244"/>
            <a:ext cx="1215190" cy="457200"/>
          </a:xfrm>
          <a:prstGeom prst="down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A1C29C18-3FD2-BB45-B080-7A4EB89243B2}"/>
              </a:ext>
            </a:extLst>
          </p:cNvPr>
          <p:cNvSpPr txBox="1"/>
          <p:nvPr/>
        </p:nvSpPr>
        <p:spPr>
          <a:xfrm>
            <a:off x="2544884" y="3258308"/>
            <a:ext cx="6867104" cy="1415772"/>
          </a:xfrm>
          <a:prstGeom prst="rect">
            <a:avLst/>
          </a:prstGeom>
          <a:noFill/>
        </p:spPr>
        <p:txBody>
          <a:bodyPr wrap="square" anchor="ctr">
            <a:spAutoFit/>
          </a:bodyPr>
          <a:lstStyle/>
          <a:p>
            <a:pPr algn="ctr">
              <a:spcAft>
                <a:spcPts val="1200"/>
              </a:spcAft>
              <a:defRPr/>
            </a:pPr>
            <a:r>
              <a:rPr lang="es-ES_tradnl" sz="2200" kern="0" dirty="0">
                <a:solidFill>
                  <a:srgbClr val="4B5A60"/>
                </a:solidFill>
                <a:latin typeface="Cambria"/>
                <a:cs typeface="Cambria"/>
              </a:rPr>
              <a:t> Cribado en un medio culturalmente apropiado</a:t>
            </a:r>
          </a:p>
          <a:p>
            <a:pPr algn="ctr">
              <a:spcAft>
                <a:spcPts val="1200"/>
              </a:spcAft>
              <a:defRPr/>
            </a:pPr>
            <a:r>
              <a:rPr lang="es-ES_tradnl" sz="2200" kern="0" dirty="0">
                <a:solidFill>
                  <a:srgbClr val="4B5A60"/>
                </a:solidFill>
                <a:latin typeface="Cambria"/>
                <a:cs typeface="Cambria"/>
              </a:rPr>
              <a:t> Esfuerzo para disminuir el estigma</a:t>
            </a:r>
          </a:p>
          <a:p>
            <a:pPr algn="ctr">
              <a:spcAft>
                <a:spcPts val="1200"/>
              </a:spcAft>
              <a:defRPr/>
            </a:pPr>
            <a:r>
              <a:rPr lang="es-ES_tradnl" sz="2200" kern="0" dirty="0">
                <a:solidFill>
                  <a:srgbClr val="4B5A60"/>
                </a:solidFill>
                <a:latin typeface="Cambria"/>
                <a:cs typeface="Cambria"/>
              </a:rPr>
              <a:t> Compromiso de seguimiento y TAR de los infectados</a:t>
            </a:r>
          </a:p>
        </p:txBody>
      </p:sp>
      <p:pic>
        <p:nvPicPr>
          <p:cNvPr id="6" name="Imagen 5" descr="Mano de una persona&#10;&#10;Descripción generada automáticamente">
            <a:extLst>
              <a:ext uri="{FF2B5EF4-FFF2-40B4-BE49-F238E27FC236}">
                <a16:creationId xmlns:a16="http://schemas.microsoft.com/office/drawing/2014/main" id="{0CA601E6-470E-AA4F-9A17-E3B8C0F4863E}"/>
              </a:ext>
            </a:extLst>
          </p:cNvPr>
          <p:cNvPicPr>
            <a:picLocks noChangeAspect="1"/>
          </p:cNvPicPr>
          <p:nvPr/>
        </p:nvPicPr>
        <p:blipFill>
          <a:blip r:embed="rId3"/>
          <a:stretch>
            <a:fillRect/>
          </a:stretch>
        </p:blipFill>
        <p:spPr>
          <a:xfrm>
            <a:off x="5322713" y="5333917"/>
            <a:ext cx="1711448" cy="1134092"/>
          </a:xfrm>
          <a:prstGeom prst="rect">
            <a:avLst/>
          </a:prstGeom>
        </p:spPr>
      </p:pic>
      <p:pic>
        <p:nvPicPr>
          <p:cNvPr id="10" name="Imagen 9" descr="Imagen que contiene exterior, persona, parado, mujer&#10;&#10;Descripción generada automáticamente">
            <a:extLst>
              <a:ext uri="{FF2B5EF4-FFF2-40B4-BE49-F238E27FC236}">
                <a16:creationId xmlns:a16="http://schemas.microsoft.com/office/drawing/2014/main" id="{2FA35DFD-58C3-D342-9830-691041BDFC1E}"/>
              </a:ext>
            </a:extLst>
          </p:cNvPr>
          <p:cNvPicPr>
            <a:picLocks noChangeAspect="1"/>
          </p:cNvPicPr>
          <p:nvPr/>
        </p:nvPicPr>
        <p:blipFill>
          <a:blip r:embed="rId4"/>
          <a:stretch>
            <a:fillRect/>
          </a:stretch>
        </p:blipFill>
        <p:spPr>
          <a:xfrm>
            <a:off x="2500562" y="5337092"/>
            <a:ext cx="1752600" cy="1155700"/>
          </a:xfrm>
          <a:prstGeom prst="rect">
            <a:avLst/>
          </a:prstGeom>
        </p:spPr>
      </p:pic>
      <p:pic>
        <p:nvPicPr>
          <p:cNvPr id="16" name="Imagen 15" descr="Imagen que contiene taza, tabla, interior, café&#10;&#10;Descripción generada automáticamente">
            <a:extLst>
              <a:ext uri="{FF2B5EF4-FFF2-40B4-BE49-F238E27FC236}">
                <a16:creationId xmlns:a16="http://schemas.microsoft.com/office/drawing/2014/main" id="{8A1163BB-893C-9447-BFC8-28EEBF7E8353}"/>
              </a:ext>
            </a:extLst>
          </p:cNvPr>
          <p:cNvPicPr>
            <a:picLocks noChangeAspect="1"/>
          </p:cNvPicPr>
          <p:nvPr/>
        </p:nvPicPr>
        <p:blipFill>
          <a:blip r:embed="rId5"/>
          <a:stretch>
            <a:fillRect/>
          </a:stretch>
        </p:blipFill>
        <p:spPr>
          <a:xfrm>
            <a:off x="8008303" y="5333917"/>
            <a:ext cx="1752600" cy="1162050"/>
          </a:xfrm>
          <a:prstGeom prst="rect">
            <a:avLst/>
          </a:prstGeom>
        </p:spPr>
      </p:pic>
      <p:sp>
        <p:nvSpPr>
          <p:cNvPr id="11" name="Rectángulo 10">
            <a:extLst>
              <a:ext uri="{FF2B5EF4-FFF2-40B4-BE49-F238E27FC236}">
                <a16:creationId xmlns:a16="http://schemas.microsoft.com/office/drawing/2014/main" id="{DAB7F246-3C62-0A12-3583-3CC646276E6E}"/>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Tree>
    <p:extLst>
      <p:ext uri="{BB962C8B-B14F-4D97-AF65-F5344CB8AC3E}">
        <p14:creationId xmlns:p14="http://schemas.microsoft.com/office/powerpoint/2010/main" val="607089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p:cNvSpPr txBox="1"/>
          <p:nvPr/>
        </p:nvSpPr>
        <p:spPr>
          <a:xfrm>
            <a:off x="7165706" y="1396138"/>
            <a:ext cx="4653129" cy="1661993"/>
          </a:xfrm>
          <a:prstGeom prst="rect">
            <a:avLst/>
          </a:prstGeom>
          <a:noFill/>
        </p:spPr>
        <p:txBody>
          <a:bodyPr wrap="square">
            <a:spAutoFit/>
          </a:bodyPr>
          <a:lstStyle/>
          <a:p>
            <a:pPr>
              <a:spcAft>
                <a:spcPts val="1200"/>
              </a:spcAft>
              <a:buFont typeface="Arial"/>
              <a:buChar char="•"/>
              <a:defRPr/>
            </a:pPr>
            <a:r>
              <a:rPr lang="es-ES_tradnl" b="1" kern="0" dirty="0">
                <a:solidFill>
                  <a:srgbClr val="4B5A60"/>
                </a:solidFill>
                <a:latin typeface="Cambria"/>
                <a:cs typeface="Cambria"/>
              </a:rPr>
              <a:t> Estimación de prevalencia infección VIH</a:t>
            </a:r>
          </a:p>
          <a:p>
            <a:pPr marL="180975" lvl="1">
              <a:spcAft>
                <a:spcPts val="1200"/>
              </a:spcAft>
              <a:buFont typeface="Arial"/>
              <a:buChar char="•"/>
              <a:defRPr/>
            </a:pPr>
            <a:r>
              <a:rPr lang="es-ES_tradnl" b="1" kern="0" dirty="0">
                <a:solidFill>
                  <a:srgbClr val="4B5A60"/>
                </a:solidFill>
                <a:latin typeface="Cambria"/>
                <a:cs typeface="Cambria"/>
              </a:rPr>
              <a:t> Región de origen</a:t>
            </a:r>
          </a:p>
          <a:p>
            <a:pPr marL="180975" lvl="1">
              <a:spcAft>
                <a:spcPts val="1200"/>
              </a:spcAft>
              <a:buFont typeface="Arial"/>
              <a:buChar char="•"/>
              <a:defRPr/>
            </a:pPr>
            <a:r>
              <a:rPr lang="es-ES_tradnl" b="1" kern="0" dirty="0">
                <a:solidFill>
                  <a:srgbClr val="4B5A60"/>
                </a:solidFill>
                <a:latin typeface="Cambria"/>
                <a:cs typeface="Cambria"/>
              </a:rPr>
              <a:t> Tipo de población estudiada</a:t>
            </a:r>
          </a:p>
          <a:p>
            <a:pPr marL="180975" lvl="1">
              <a:spcAft>
                <a:spcPts val="1200"/>
              </a:spcAft>
              <a:buFont typeface="Arial"/>
              <a:buChar char="•"/>
              <a:defRPr/>
            </a:pPr>
            <a:r>
              <a:rPr lang="es-ES_tradnl" b="1" kern="0" dirty="0">
                <a:solidFill>
                  <a:srgbClr val="4B5A60"/>
                </a:solidFill>
                <a:latin typeface="Cambria"/>
                <a:cs typeface="Cambria"/>
              </a:rPr>
              <a:t> Sesgos de selección</a:t>
            </a:r>
          </a:p>
        </p:txBody>
      </p:sp>
      <p:pic>
        <p:nvPicPr>
          <p:cNvPr id="2" name="Imagen 1"/>
          <p:cNvPicPr>
            <a:picLocks noChangeAspect="1"/>
          </p:cNvPicPr>
          <p:nvPr/>
        </p:nvPicPr>
        <p:blipFill>
          <a:blip r:embed="rId3"/>
          <a:stretch>
            <a:fillRect/>
          </a:stretch>
        </p:blipFill>
        <p:spPr>
          <a:xfrm>
            <a:off x="7165706" y="3799869"/>
            <a:ext cx="4491396" cy="2561208"/>
          </a:xfrm>
          <a:prstGeom prst="rect">
            <a:avLst/>
          </a:prstGeom>
          <a:effectLst>
            <a:outerShdw blurRad="50800" dist="38100" dir="2700000" algn="tl" rotWithShape="0">
              <a:srgbClr val="000000">
                <a:alpha val="43000"/>
              </a:srgbClr>
            </a:outerShdw>
          </a:effectLst>
        </p:spPr>
      </p:pic>
      <p:graphicFrame>
        <p:nvGraphicFramePr>
          <p:cNvPr id="18436" name="Marcador de contenido 3"/>
          <p:cNvGraphicFramePr>
            <a:graphicFrameLocks/>
          </p:cNvGraphicFramePr>
          <p:nvPr>
            <p:extLst>
              <p:ext uri="{D42A27DB-BD31-4B8C-83A1-F6EECF244321}">
                <p14:modId xmlns:p14="http://schemas.microsoft.com/office/powerpoint/2010/main" val="2836747836"/>
              </p:ext>
            </p:extLst>
          </p:nvPr>
        </p:nvGraphicFramePr>
        <p:xfrm>
          <a:off x="171721" y="1148498"/>
          <a:ext cx="4854575" cy="5502275"/>
        </p:xfrm>
        <a:graphic>
          <a:graphicData uri="http://schemas.openxmlformats.org/presentationml/2006/ole">
            <mc:AlternateContent xmlns:mc="http://schemas.openxmlformats.org/markup-compatibility/2006">
              <mc:Choice xmlns:v="urn:schemas-microsoft-com:vml" Requires="v">
                <p:oleObj name="Gráfico" r:id="rId4" imgW="4852015" imgH="5504233" progId="Excel.Chart.8">
                  <p:embed/>
                </p:oleObj>
              </mc:Choice>
              <mc:Fallback>
                <p:oleObj name="Gráfico" r:id="rId4" imgW="4852015" imgH="5504233" progId="Excel.Chart.8">
                  <p:embed/>
                  <p:pic>
                    <p:nvPicPr>
                      <p:cNvPr id="18436" name="Marcador de contenido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21" y="1148498"/>
                        <a:ext cx="4854575" cy="550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18437" name="Agrupar 4"/>
          <p:cNvGrpSpPr>
            <a:grpSpLocks/>
          </p:cNvGrpSpPr>
          <p:nvPr/>
        </p:nvGrpSpPr>
        <p:grpSpPr bwMode="auto">
          <a:xfrm>
            <a:off x="5087938" y="1700213"/>
            <a:ext cx="1172116" cy="360362"/>
            <a:chOff x="5364088" y="1268760"/>
            <a:chExt cx="1172157" cy="360040"/>
          </a:xfrm>
        </p:grpSpPr>
        <p:sp>
          <p:nvSpPr>
            <p:cNvPr id="4" name="Rectángulo redondeado 3"/>
            <p:cNvSpPr/>
            <p:nvPr/>
          </p:nvSpPr>
          <p:spPr>
            <a:xfrm>
              <a:off x="5364088" y="1268760"/>
              <a:ext cx="1152565" cy="360040"/>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3" name="Rectángulo 2"/>
            <p:cNvSpPr/>
            <p:nvPr/>
          </p:nvSpPr>
          <p:spPr>
            <a:xfrm>
              <a:off x="5364088" y="1268760"/>
              <a:ext cx="1172157" cy="338251"/>
            </a:xfrm>
            <a:prstGeom prst="rect">
              <a:avLst/>
            </a:prstGeom>
          </p:spPr>
          <p:txBody>
            <a:bodyPr wrap="none">
              <a:spAutoFit/>
            </a:bodyPr>
            <a:lstStyle/>
            <a:p>
              <a:pPr>
                <a:defRPr/>
              </a:pPr>
              <a:r>
                <a:rPr lang="es-ES_tradnl" sz="1600" b="1" i="1" kern="0" dirty="0">
                  <a:solidFill>
                    <a:srgbClr val="4B5A60"/>
                  </a:solidFill>
                  <a:latin typeface="Cambria"/>
                  <a:cs typeface="Cambria"/>
                </a:rPr>
                <a:t>0,6% – 1%</a:t>
              </a:r>
              <a:endParaRPr lang="es-ES" sz="1600" i="1" dirty="0">
                <a:cs typeface="Arial" charset="0"/>
              </a:endParaRPr>
            </a:p>
          </p:txBody>
        </p:sp>
      </p:grpSp>
      <p:sp>
        <p:nvSpPr>
          <p:cNvPr id="18438" name="CuadroTexto 19"/>
          <p:cNvSpPr txBox="1">
            <a:spLocks noChangeArrowheads="1"/>
          </p:cNvSpPr>
          <p:nvPr/>
        </p:nvSpPr>
        <p:spPr bwMode="auto">
          <a:xfrm>
            <a:off x="1742760" y="6650773"/>
            <a:ext cx="1043368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_tradnl" sz="800" b="1" i="1" dirty="0">
                <a:latin typeface="Times New Roman" charset="0"/>
                <a:cs typeface="Times New Roman" charset="0"/>
              </a:rPr>
              <a:t>Moreno S. Sex </a:t>
            </a:r>
            <a:r>
              <a:rPr lang="es-ES_tradnl" sz="800" b="1" i="1" dirty="0" err="1">
                <a:latin typeface="Times New Roman" charset="0"/>
                <a:cs typeface="Times New Roman" charset="0"/>
              </a:rPr>
              <a:t>Transm</a:t>
            </a:r>
            <a:r>
              <a:rPr lang="es-ES_tradnl" sz="800" b="1" i="1" dirty="0">
                <a:latin typeface="Times New Roman" charset="0"/>
                <a:cs typeface="Times New Roman" charset="0"/>
              </a:rPr>
              <a:t> </a:t>
            </a:r>
            <a:r>
              <a:rPr lang="es-ES_tradnl" sz="800" b="1" i="1" dirty="0" err="1">
                <a:latin typeface="Times New Roman" charset="0"/>
                <a:cs typeface="Times New Roman" charset="0"/>
              </a:rPr>
              <a:t>Infect</a:t>
            </a:r>
            <a:r>
              <a:rPr lang="es-ES_tradnl" sz="800" b="1" i="1" dirty="0">
                <a:latin typeface="Times New Roman" charset="0"/>
                <a:cs typeface="Times New Roman" charset="0"/>
              </a:rPr>
              <a:t> 2012; 31. Díaz-Menéndez M. </a:t>
            </a:r>
            <a:r>
              <a:rPr lang="es-ES_tradnl" sz="800" b="1" i="1" dirty="0" err="1">
                <a:latin typeface="Times New Roman" charset="0"/>
                <a:cs typeface="Times New Roman" charset="0"/>
              </a:rPr>
              <a:t>Enf</a:t>
            </a:r>
            <a:r>
              <a:rPr lang="es-ES_tradnl" sz="800" b="1" i="1" dirty="0">
                <a:latin typeface="Times New Roman" charset="0"/>
                <a:cs typeface="Times New Roman" charset="0"/>
              </a:rPr>
              <a:t> </a:t>
            </a:r>
            <a:r>
              <a:rPr lang="es-ES_tradnl" sz="800" b="1" i="1" dirty="0" err="1">
                <a:latin typeface="Times New Roman" charset="0"/>
                <a:cs typeface="Times New Roman" charset="0"/>
              </a:rPr>
              <a:t>Infec</a:t>
            </a:r>
            <a:r>
              <a:rPr lang="es-ES_tradnl" sz="800" b="1" i="1" dirty="0">
                <a:latin typeface="Times New Roman" charset="0"/>
                <a:cs typeface="Times New Roman" charset="0"/>
              </a:rPr>
              <a:t> </a:t>
            </a:r>
            <a:r>
              <a:rPr lang="es-ES_tradnl" sz="800" b="1" i="1" dirty="0" err="1">
                <a:latin typeface="Times New Roman" charset="0"/>
                <a:cs typeface="Times New Roman" charset="0"/>
              </a:rPr>
              <a:t>Microbiol</a:t>
            </a:r>
            <a:r>
              <a:rPr lang="es-ES_tradnl" sz="800" b="1" i="1" dirty="0">
                <a:latin typeface="Times New Roman" charset="0"/>
                <a:cs typeface="Times New Roman" charset="0"/>
              </a:rPr>
              <a:t> </a:t>
            </a:r>
            <a:r>
              <a:rPr lang="es-ES_tradnl" sz="800" b="1" i="1" dirty="0" err="1">
                <a:latin typeface="Times New Roman" charset="0"/>
                <a:cs typeface="Times New Roman" charset="0"/>
              </a:rPr>
              <a:t>Clin</a:t>
            </a:r>
            <a:r>
              <a:rPr lang="es-ES_tradnl" sz="800" b="1" i="1" dirty="0">
                <a:latin typeface="Times New Roman" charset="0"/>
                <a:cs typeface="Times New Roman" charset="0"/>
              </a:rPr>
              <a:t> 2012; 29:712. Santiago B. </a:t>
            </a:r>
            <a:r>
              <a:rPr lang="es-ES_tradnl" sz="800" b="1" i="1" dirty="0" err="1">
                <a:latin typeface="Times New Roman" charset="0"/>
                <a:cs typeface="Times New Roman" charset="0"/>
              </a:rPr>
              <a:t>Enferm</a:t>
            </a:r>
            <a:r>
              <a:rPr lang="es-ES_tradnl" sz="800" b="1" i="1" dirty="0">
                <a:latin typeface="Times New Roman" charset="0"/>
                <a:cs typeface="Times New Roman" charset="0"/>
              </a:rPr>
              <a:t> </a:t>
            </a:r>
            <a:r>
              <a:rPr lang="es-ES_tradnl" sz="800" b="1" i="1" dirty="0" err="1">
                <a:latin typeface="Times New Roman" charset="0"/>
                <a:cs typeface="Times New Roman" charset="0"/>
              </a:rPr>
              <a:t>Infecc</a:t>
            </a:r>
            <a:r>
              <a:rPr lang="es-ES_tradnl" sz="800" b="1" i="1" dirty="0">
                <a:latin typeface="Times New Roman" charset="0"/>
                <a:cs typeface="Times New Roman" charset="0"/>
              </a:rPr>
              <a:t> </a:t>
            </a:r>
            <a:r>
              <a:rPr lang="es-ES_tradnl" sz="800" b="1" i="1" dirty="0" err="1">
                <a:latin typeface="Times New Roman" charset="0"/>
                <a:cs typeface="Times New Roman" charset="0"/>
              </a:rPr>
              <a:t>Microbiol</a:t>
            </a:r>
            <a:r>
              <a:rPr lang="es-ES_tradnl" sz="800" b="1" i="1" dirty="0">
                <a:latin typeface="Times New Roman" charset="0"/>
                <a:cs typeface="Times New Roman" charset="0"/>
              </a:rPr>
              <a:t> </a:t>
            </a:r>
            <a:r>
              <a:rPr lang="es-ES_tradnl" sz="800" b="1" i="1" dirty="0" err="1">
                <a:latin typeface="Times New Roman" charset="0"/>
                <a:cs typeface="Times New Roman" charset="0"/>
              </a:rPr>
              <a:t>Clin</a:t>
            </a:r>
            <a:r>
              <a:rPr lang="es-ES_tradnl" sz="800" b="1" i="1" dirty="0">
                <a:latin typeface="Times New Roman" charset="0"/>
                <a:cs typeface="Times New Roman" charset="0"/>
              </a:rPr>
              <a:t> 2012; 30:64. </a:t>
            </a:r>
            <a:r>
              <a:rPr lang="es-ES_tradnl" sz="800" b="1" i="1" dirty="0" err="1">
                <a:latin typeface="Times New Roman" charset="0"/>
                <a:cs typeface="Times New Roman" charset="0"/>
              </a:rPr>
              <a:t>Carnicer</a:t>
            </a:r>
            <a:r>
              <a:rPr lang="es-ES_tradnl" sz="800" b="1" i="1" dirty="0">
                <a:latin typeface="Times New Roman" charset="0"/>
                <a:cs typeface="Times New Roman" charset="0"/>
              </a:rPr>
              <a:t>-Pont D. Euro </a:t>
            </a:r>
            <a:r>
              <a:rPr lang="es-ES_tradnl" sz="800" b="1" i="1" dirty="0" err="1">
                <a:latin typeface="Times New Roman" charset="0"/>
                <a:cs typeface="Times New Roman" charset="0"/>
              </a:rPr>
              <a:t>Surveill</a:t>
            </a:r>
            <a:r>
              <a:rPr lang="es-ES_tradnl" sz="800" b="1" i="1" dirty="0">
                <a:latin typeface="Times New Roman" charset="0"/>
                <a:cs typeface="Times New Roman" charset="0"/>
              </a:rPr>
              <a:t> 2011; 16. Castilla J. </a:t>
            </a:r>
            <a:r>
              <a:rPr lang="es-ES_tradnl" sz="800" b="1" i="1" dirty="0" err="1">
                <a:latin typeface="Times New Roman" charset="0"/>
                <a:cs typeface="Times New Roman" charset="0"/>
              </a:rPr>
              <a:t>Epidemiol</a:t>
            </a:r>
            <a:r>
              <a:rPr lang="es-ES_tradnl" sz="800" b="1" i="1" dirty="0">
                <a:latin typeface="Times New Roman" charset="0"/>
                <a:cs typeface="Times New Roman" charset="0"/>
              </a:rPr>
              <a:t> </a:t>
            </a:r>
            <a:r>
              <a:rPr lang="es-ES_tradnl" sz="800" b="1" i="1" dirty="0" err="1">
                <a:latin typeface="Times New Roman" charset="0"/>
                <a:cs typeface="Times New Roman" charset="0"/>
              </a:rPr>
              <a:t>Infect</a:t>
            </a:r>
            <a:r>
              <a:rPr lang="es-ES_tradnl" sz="800" b="1" i="1" dirty="0">
                <a:latin typeface="Times New Roman" charset="0"/>
                <a:cs typeface="Times New Roman" charset="0"/>
              </a:rPr>
              <a:t> 2000; 125:159</a:t>
            </a:r>
          </a:p>
        </p:txBody>
      </p:sp>
      <p:sp>
        <p:nvSpPr>
          <p:cNvPr id="5" name="Título 4"/>
          <p:cNvSpPr>
            <a:spLocks noGrp="1"/>
          </p:cNvSpPr>
          <p:nvPr>
            <p:ph type="title"/>
          </p:nvPr>
        </p:nvSpPr>
        <p:spPr>
          <a:xfrm>
            <a:off x="0" y="340869"/>
            <a:ext cx="10515600" cy="1325563"/>
          </a:xfrm>
        </p:spPr>
        <p:txBody>
          <a:bodyPr>
            <a:normAutofit/>
          </a:bodyPr>
          <a:lstStyle/>
          <a:p>
            <a:r>
              <a:rPr lang="es-ES_tradnl" sz="2800" dirty="0">
                <a:solidFill>
                  <a:schemeClr val="accent5">
                    <a:lumMod val="50000"/>
                  </a:schemeClr>
                </a:solidFill>
                <a:latin typeface="+mn-lt"/>
              </a:rPr>
              <a:t>Prevalencia de infección por VIH en migrantes</a:t>
            </a:r>
            <a:endParaRPr lang="en-GB" sz="2800" dirty="0">
              <a:solidFill>
                <a:schemeClr val="accent5">
                  <a:lumMod val="50000"/>
                </a:schemeClr>
              </a:solidFill>
              <a:latin typeface="+mn-lt"/>
            </a:endParaRPr>
          </a:p>
        </p:txBody>
      </p:sp>
      <p:sp>
        <p:nvSpPr>
          <p:cNvPr id="6" name="Rectángulo 5">
            <a:extLst>
              <a:ext uri="{FF2B5EF4-FFF2-40B4-BE49-F238E27FC236}">
                <a16:creationId xmlns:a16="http://schemas.microsoft.com/office/drawing/2014/main" id="{EC8A75D5-866F-A882-421D-84968773404C}"/>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Tree>
    <p:extLst>
      <p:ext uri="{BB962C8B-B14F-4D97-AF65-F5344CB8AC3E}">
        <p14:creationId xmlns:p14="http://schemas.microsoft.com/office/powerpoint/2010/main" val="2453874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AGENDA</a:t>
            </a:r>
          </a:p>
        </p:txBody>
      </p:sp>
      <p:graphicFrame>
        <p:nvGraphicFramePr>
          <p:cNvPr id="9" name="Diagrama 8">
            <a:extLst>
              <a:ext uri="{FF2B5EF4-FFF2-40B4-BE49-F238E27FC236}">
                <a16:creationId xmlns:a16="http://schemas.microsoft.com/office/drawing/2014/main" id="{DE744B1B-5E15-7A4F-A698-E475D70D04E4}"/>
              </a:ext>
            </a:extLst>
          </p:cNvPr>
          <p:cNvGraphicFramePr/>
          <p:nvPr>
            <p:extLst>
              <p:ext uri="{D42A27DB-BD31-4B8C-83A1-F6EECF244321}">
                <p14:modId xmlns:p14="http://schemas.microsoft.com/office/powerpoint/2010/main" val="2314752491"/>
              </p:ext>
            </p:extLst>
          </p:nvPr>
        </p:nvGraphicFramePr>
        <p:xfrm>
          <a:off x="1524350" y="1056147"/>
          <a:ext cx="929407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4038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mapa_francia.jpg"/>
          <p:cNvPicPr>
            <a:picLocks noChangeAspect="1"/>
          </p:cNvPicPr>
          <p:nvPr/>
        </p:nvPicPr>
        <p:blipFill>
          <a:blip r:embed="rId3">
            <a:alphaModFix amt="16000"/>
            <a:extLst>
              <a:ext uri="{BEBA8EAE-BF5A-486C-A8C5-ECC9F3942E4B}">
                <a14:imgProps xmlns:a14="http://schemas.microsoft.com/office/drawing/2010/main">
                  <a14:imgLayer r:embed="rId4">
                    <a14:imgEffect>
                      <a14:backgroundRemoval t="1500" b="98500" l="1000" r="95500"/>
                    </a14:imgEffect>
                  </a14:imgLayer>
                </a14:imgProps>
              </a:ext>
              <a:ext uri="{28A0092B-C50C-407E-A947-70E740481C1C}">
                <a14:useLocalDpi xmlns:a14="http://schemas.microsoft.com/office/drawing/2010/main" val="0"/>
              </a:ext>
            </a:extLst>
          </a:blip>
          <a:stretch>
            <a:fillRect/>
          </a:stretch>
        </p:blipFill>
        <p:spPr>
          <a:xfrm>
            <a:off x="6697599" y="1221517"/>
            <a:ext cx="4414966" cy="4414966"/>
          </a:xfrm>
          <a:prstGeom prst="rect">
            <a:avLst/>
          </a:prstGeom>
          <a:effectLst>
            <a:outerShdw blurRad="95250" dist="114300" dir="2700000" algn="tl" rotWithShape="0">
              <a:srgbClr val="000000">
                <a:alpha val="43000"/>
              </a:srgbClr>
            </a:outerShdw>
          </a:effectLst>
        </p:spPr>
      </p:pic>
      <p:sp>
        <p:nvSpPr>
          <p:cNvPr id="12" name="1 Título"/>
          <p:cNvSpPr txBox="1">
            <a:spLocks/>
          </p:cNvSpPr>
          <p:nvPr/>
        </p:nvSpPr>
        <p:spPr>
          <a:xfrm>
            <a:off x="0" y="749447"/>
            <a:ext cx="8229600" cy="652462"/>
          </a:xfrm>
          <a:prstGeom prst="rect">
            <a:avLst/>
          </a:prstGeom>
        </p:spPr>
        <p:txBody>
          <a:bodyPr vert="horz" lIns="91440" tIns="45720" rIns="91440" bIns="45720" rtlCol="0" anchor="t">
            <a:normAutofit/>
          </a:bodyPr>
          <a:lstStyle>
            <a:lvl1pPr algn="l" defTabSz="914400" rtl="0" eaLnBrk="1" latinLnBrk="0" hangingPunct="1">
              <a:spcBef>
                <a:spcPct val="0"/>
              </a:spcBef>
              <a:buNone/>
              <a:defRPr sz="2600" kern="1200">
                <a:solidFill>
                  <a:schemeClr val="tx1">
                    <a:lumMod val="50000"/>
                    <a:lumOff val="50000"/>
                  </a:schemeClr>
                </a:solidFill>
                <a:latin typeface="+mj-lt"/>
                <a:ea typeface="+mj-ea"/>
                <a:cs typeface="+mj-cs"/>
              </a:defRPr>
            </a:lvl1pPr>
          </a:lstStyle>
          <a:p>
            <a:r>
              <a:rPr lang="es-ES" sz="2800" b="1" dirty="0">
                <a:solidFill>
                  <a:schemeClr val="accent5">
                    <a:lumMod val="50000"/>
                  </a:schemeClr>
                </a:solidFill>
                <a:latin typeface="+mn-lt"/>
                <a:ea typeface="+mn-ea"/>
                <a:cs typeface="+mn-cs"/>
              </a:rPr>
              <a:t>¿Dónde se infectan los inmigrantes?</a:t>
            </a:r>
          </a:p>
        </p:txBody>
      </p:sp>
      <p:sp>
        <p:nvSpPr>
          <p:cNvPr id="16" name="CuadroTexto 15"/>
          <p:cNvSpPr txBox="1"/>
          <p:nvPr/>
        </p:nvSpPr>
        <p:spPr>
          <a:xfrm>
            <a:off x="378194" y="1495232"/>
            <a:ext cx="5971851" cy="4655826"/>
          </a:xfrm>
          <a:prstGeom prst="rect">
            <a:avLst/>
          </a:prstGeom>
          <a:noFill/>
        </p:spPr>
        <p:txBody>
          <a:bodyPr wrap="square">
            <a:spAutoFit/>
          </a:bodyPr>
          <a:lstStyle/>
          <a:p>
            <a:pPr marL="87313" indent="-87313">
              <a:lnSpc>
                <a:spcPct val="120000"/>
              </a:lnSpc>
              <a:spcAft>
                <a:spcPts val="1200"/>
              </a:spcAft>
              <a:buFont typeface="Arial"/>
              <a:buChar char="•"/>
              <a:defRPr/>
            </a:pPr>
            <a:r>
              <a:rPr lang="es-ES_tradnl" sz="2400" b="1" kern="0" dirty="0">
                <a:solidFill>
                  <a:srgbClr val="4B5A60"/>
                </a:solidFill>
                <a:effectLst>
                  <a:outerShdw blurRad="38100" dist="25400" dir="2700000" algn="tl" rotWithShape="0">
                    <a:srgbClr val="000000">
                      <a:alpha val="43000"/>
                    </a:srgbClr>
                  </a:outerShdw>
                </a:effectLst>
                <a:latin typeface="Cambria"/>
                <a:cs typeface="Cambria"/>
              </a:rPr>
              <a:t>En una revisión sistemática sobre lugar adquisición en inmigrantes residen Europa:</a:t>
            </a:r>
          </a:p>
          <a:p>
            <a:pPr marL="87313" indent="-87313">
              <a:lnSpc>
                <a:spcPct val="120000"/>
              </a:lnSpc>
              <a:spcAft>
                <a:spcPts val="1200"/>
              </a:spcAft>
              <a:buFont typeface="Arial"/>
              <a:buChar char="•"/>
              <a:defRPr/>
            </a:pPr>
            <a:r>
              <a:rPr lang="es-ES_tradnl" sz="2400" b="1" kern="0" dirty="0">
                <a:solidFill>
                  <a:srgbClr val="4B5A60"/>
                </a:solidFill>
                <a:effectLst>
                  <a:outerShdw blurRad="38100" dist="25400" dir="2700000" algn="tl" rotWithShape="0">
                    <a:srgbClr val="000000">
                      <a:alpha val="43000"/>
                    </a:srgbClr>
                  </a:outerShdw>
                </a:effectLst>
                <a:latin typeface="Cambria"/>
                <a:cs typeface="Cambria"/>
              </a:rPr>
              <a:t>Difícil de cuantificar</a:t>
            </a:r>
          </a:p>
          <a:p>
            <a:pPr marL="87313" indent="-87313">
              <a:lnSpc>
                <a:spcPct val="120000"/>
              </a:lnSpc>
              <a:spcAft>
                <a:spcPts val="1200"/>
              </a:spcAft>
              <a:buFont typeface="Arial"/>
              <a:buChar char="•"/>
              <a:defRPr/>
            </a:pPr>
            <a:r>
              <a:rPr lang="es-ES_tradnl" sz="2400" b="1" kern="0" dirty="0">
                <a:solidFill>
                  <a:srgbClr val="4B5A60"/>
                </a:solidFill>
                <a:effectLst>
                  <a:outerShdw blurRad="38100" dist="25400" dir="2700000" algn="tl" rotWithShape="0">
                    <a:srgbClr val="000000">
                      <a:alpha val="43000"/>
                    </a:srgbClr>
                  </a:outerShdw>
                </a:effectLst>
                <a:latin typeface="Cambria"/>
                <a:cs typeface="Cambria"/>
              </a:rPr>
              <a:t>Mediana infección VIH post-migración 29% (2-62%)</a:t>
            </a:r>
          </a:p>
          <a:p>
            <a:pPr marL="449263" lvl="1" indent="-185738">
              <a:lnSpc>
                <a:spcPct val="120000"/>
              </a:lnSpc>
              <a:spcAft>
                <a:spcPts val="1200"/>
              </a:spcAft>
              <a:buFont typeface="Arial"/>
              <a:buChar char="•"/>
              <a:defRPr/>
            </a:pPr>
            <a:r>
              <a:rPr lang="es-ES_tradnl" sz="2400" b="1" kern="0" dirty="0">
                <a:solidFill>
                  <a:srgbClr val="4B5A60"/>
                </a:solidFill>
                <a:effectLst>
                  <a:outerShdw blurRad="38100" dist="25400" dir="2700000" algn="tl" rotWithShape="0">
                    <a:srgbClr val="000000">
                      <a:alpha val="43000"/>
                    </a:srgbClr>
                  </a:outerShdw>
                </a:effectLst>
                <a:latin typeface="Cambria"/>
                <a:cs typeface="Cambria"/>
              </a:rPr>
              <a:t>Menos en SSA residentes en Suiza; los que más, caribeños HSH</a:t>
            </a:r>
          </a:p>
          <a:p>
            <a:pPr marL="87313" indent="-87313">
              <a:lnSpc>
                <a:spcPct val="120000"/>
              </a:lnSpc>
              <a:spcAft>
                <a:spcPts val="1200"/>
              </a:spcAft>
              <a:buFont typeface="Arial"/>
              <a:buChar char="•"/>
              <a:defRPr/>
            </a:pPr>
            <a:r>
              <a:rPr lang="es-ES_tradnl" sz="2400" b="1" kern="0" dirty="0">
                <a:solidFill>
                  <a:srgbClr val="4B5A60"/>
                </a:solidFill>
                <a:effectLst>
                  <a:outerShdw blurRad="38100" dist="25400" dir="2700000" algn="tl" rotWithShape="0">
                    <a:srgbClr val="000000">
                      <a:alpha val="43000"/>
                    </a:srgbClr>
                  </a:outerShdw>
                </a:effectLst>
                <a:latin typeface="Cambria"/>
                <a:cs typeface="Cambria"/>
              </a:rPr>
              <a:t>Población en mayor riesgo: HSH</a:t>
            </a:r>
          </a:p>
        </p:txBody>
      </p:sp>
      <p:pic>
        <p:nvPicPr>
          <p:cNvPr id="18" name="Imagen 17" descr="MC900438062.PNG"/>
          <p:cNvPicPr>
            <a:picLocks noChangeAspect="1"/>
          </p:cNvPicPr>
          <p:nvPr/>
        </p:nvPicPr>
        <p:blipFill>
          <a:blip r:embed="rId5">
            <a:alphaModFix amt="40000"/>
            <a:extLst>
              <a:ext uri="{28A0092B-C50C-407E-A947-70E740481C1C}">
                <a14:useLocalDpi xmlns:a14="http://schemas.microsoft.com/office/drawing/2010/main" val="0"/>
              </a:ext>
            </a:extLst>
          </a:blip>
          <a:srcRect/>
          <a:stretch>
            <a:fillRect/>
          </a:stretch>
        </p:blipFill>
        <p:spPr bwMode="auto">
          <a:xfrm>
            <a:off x="9574206" y="4695825"/>
            <a:ext cx="2160587" cy="2162175"/>
          </a:xfrm>
          <a:prstGeom prst="rect">
            <a:avLst/>
          </a:prstGeom>
          <a:noFill/>
          <a:ln>
            <a:noFill/>
          </a:ln>
          <a:extLst>
            <a:ext uri="{909E8E84-426E-40dd-AFC4-6F175D3DCCD1}">
              <a14:hiddenFill xmlns:a14="http://schemas.microsoft.com/office/drawing/2010/main" xmlns="">
                <a:solidFill>
                  <a:srgbClr val="FFFFFF">
                    <a:alpha val="39999"/>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uadroTexto 18"/>
          <p:cNvSpPr txBox="1">
            <a:spLocks noChangeArrowheads="1"/>
          </p:cNvSpPr>
          <p:nvPr/>
        </p:nvSpPr>
        <p:spPr bwMode="auto">
          <a:xfrm>
            <a:off x="3662363" y="6630456"/>
            <a:ext cx="852963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_tradnl" sz="800" b="1" i="1" dirty="0" err="1">
                <a:latin typeface="Times New Roman" charset="0"/>
                <a:cs typeface="Times New Roman" charset="0"/>
              </a:rPr>
              <a:t>Fakoya</a:t>
            </a:r>
            <a:r>
              <a:rPr lang="es-ES_tradnl" sz="800" b="1" i="1" dirty="0">
                <a:latin typeface="Times New Roman" charset="0"/>
                <a:cs typeface="Times New Roman" charset="0"/>
              </a:rPr>
              <a:t>, I, et al.. BMC </a:t>
            </a:r>
            <a:r>
              <a:rPr lang="es-ES_tradnl" sz="800" b="1" i="1" dirty="0" err="1">
                <a:latin typeface="Times New Roman" charset="0"/>
                <a:cs typeface="Times New Roman" charset="0"/>
              </a:rPr>
              <a:t>Public</a:t>
            </a:r>
            <a:r>
              <a:rPr lang="es-ES_tradnl" sz="800" b="1" i="1" dirty="0">
                <a:latin typeface="Times New Roman" charset="0"/>
                <a:cs typeface="Times New Roman" charset="0"/>
              </a:rPr>
              <a:t> </a:t>
            </a:r>
            <a:r>
              <a:rPr lang="es-ES_tradnl" sz="800" b="1" i="1" dirty="0" err="1">
                <a:latin typeface="Times New Roman" charset="0"/>
                <a:cs typeface="Times New Roman" charset="0"/>
              </a:rPr>
              <a:t>Health</a:t>
            </a:r>
            <a:r>
              <a:rPr lang="es-ES_tradnl" sz="800" b="1" i="1" dirty="0">
                <a:latin typeface="Times New Roman" charset="0"/>
                <a:cs typeface="Times New Roman" charset="0"/>
              </a:rPr>
              <a:t> 2015, 15:1-14, 1–14. </a:t>
            </a:r>
            <a:r>
              <a:rPr lang="es-ES_tradnl" sz="800" b="1" i="1" dirty="0" err="1">
                <a:latin typeface="Times New Roman" charset="0"/>
                <a:cs typeface="Times New Roman" charset="0"/>
              </a:rPr>
              <a:t>Desgrées</a:t>
            </a:r>
            <a:r>
              <a:rPr lang="es-ES_tradnl" sz="800" b="1" i="1" dirty="0">
                <a:latin typeface="Times New Roman" charset="0"/>
                <a:cs typeface="Times New Roman" charset="0"/>
              </a:rPr>
              <a:t> A, et al. </a:t>
            </a:r>
            <a:r>
              <a:rPr lang="es-ES_tradnl" sz="800" b="1" i="1" dirty="0" err="1">
                <a:latin typeface="Times New Roman" charset="0"/>
                <a:cs typeface="Times New Roman" charset="0"/>
              </a:rPr>
              <a:t>Eurosurveillance</a:t>
            </a:r>
            <a:r>
              <a:rPr lang="es-ES_tradnl" sz="800" b="1" i="1" dirty="0">
                <a:latin typeface="Times New Roman" charset="0"/>
                <a:cs typeface="Times New Roman" charset="0"/>
              </a:rPr>
              <a:t> 2015;20. </a:t>
            </a:r>
          </a:p>
        </p:txBody>
      </p:sp>
      <p:pic>
        <p:nvPicPr>
          <p:cNvPr id="5" name="Imagen 4" descr="map-of-europe-md.png"/>
          <p:cNvPicPr>
            <a:picLocks noChangeAspect="1"/>
          </p:cNvPicPr>
          <p:nvPr/>
        </p:nvPicPr>
        <p:blipFill>
          <a:blip r:embed="rId6">
            <a:alphaModFix amt="10000"/>
            <a:extLst>
              <a:ext uri="{28A0092B-C50C-407E-A947-70E740481C1C}">
                <a14:useLocalDpi xmlns:a14="http://schemas.microsoft.com/office/drawing/2010/main" val="0"/>
              </a:ext>
            </a:extLst>
          </a:blip>
          <a:stretch>
            <a:fillRect/>
          </a:stretch>
        </p:blipFill>
        <p:spPr>
          <a:xfrm>
            <a:off x="560440" y="1210243"/>
            <a:ext cx="5078945" cy="4806250"/>
          </a:xfrm>
          <a:prstGeom prst="rect">
            <a:avLst/>
          </a:prstGeom>
          <a:effectLst>
            <a:outerShdw blurRad="50800" dist="88900" dir="2700000" algn="tl" rotWithShape="0">
              <a:srgbClr val="000000">
                <a:alpha val="43000"/>
              </a:srgbClr>
            </a:outerShdw>
          </a:effectLst>
        </p:spPr>
      </p:pic>
      <p:sp>
        <p:nvSpPr>
          <p:cNvPr id="20" name="CuadroTexto 19"/>
          <p:cNvSpPr txBox="1"/>
          <p:nvPr/>
        </p:nvSpPr>
        <p:spPr>
          <a:xfrm>
            <a:off x="6697599" y="1495232"/>
            <a:ext cx="5565475" cy="3615542"/>
          </a:xfrm>
          <a:prstGeom prst="rect">
            <a:avLst/>
          </a:prstGeom>
          <a:noFill/>
        </p:spPr>
        <p:txBody>
          <a:bodyPr wrap="square">
            <a:spAutoFit/>
          </a:bodyPr>
          <a:lstStyle/>
          <a:p>
            <a:pPr marL="87313" indent="-87313">
              <a:lnSpc>
                <a:spcPct val="120000"/>
              </a:lnSpc>
              <a:spcAft>
                <a:spcPts val="1200"/>
              </a:spcAft>
              <a:buFont typeface="Arial"/>
              <a:buChar char="•"/>
              <a:defRPr/>
            </a:pPr>
            <a:r>
              <a:rPr lang="es-ES_tradnl" sz="2400" b="1" kern="0" dirty="0">
                <a:solidFill>
                  <a:srgbClr val="4B5A60"/>
                </a:solidFill>
                <a:effectLst>
                  <a:outerShdw blurRad="38100" dist="25400" dir="2700000" algn="tl" rotWithShape="0">
                    <a:srgbClr val="000000">
                      <a:alpha val="43000"/>
                    </a:srgbClr>
                  </a:outerShdw>
                </a:effectLst>
                <a:latin typeface="Cambria"/>
                <a:cs typeface="Cambria"/>
              </a:rPr>
              <a:t>En Francia (área de París) se estima que entre SSA los infectados tras migrar:</a:t>
            </a:r>
          </a:p>
          <a:p>
            <a:pPr marL="361950" lvl="1" indent="-98425">
              <a:lnSpc>
                <a:spcPct val="120000"/>
              </a:lnSpc>
              <a:spcAft>
                <a:spcPts val="1200"/>
              </a:spcAft>
              <a:buFont typeface="Arial"/>
              <a:buChar char="•"/>
              <a:defRPr/>
            </a:pPr>
            <a:r>
              <a:rPr lang="es-ES_tradnl" sz="2400" b="1" kern="0" dirty="0">
                <a:solidFill>
                  <a:srgbClr val="4B5A60"/>
                </a:solidFill>
                <a:effectLst>
                  <a:outerShdw blurRad="38100" dist="25400" dir="2700000" algn="tl" rotWithShape="0">
                    <a:srgbClr val="000000">
                      <a:alpha val="43000"/>
                    </a:srgbClr>
                  </a:outerShdw>
                </a:effectLst>
                <a:latin typeface="Cambria"/>
                <a:cs typeface="Cambria"/>
              </a:rPr>
              <a:t>35% (EC) - 49% (EM)</a:t>
            </a:r>
          </a:p>
          <a:p>
            <a:pPr marL="361950" lvl="1" indent="-98425">
              <a:lnSpc>
                <a:spcPct val="120000"/>
              </a:lnSpc>
              <a:spcAft>
                <a:spcPts val="1200"/>
              </a:spcAft>
              <a:buFont typeface="Arial"/>
              <a:buChar char="•"/>
              <a:defRPr/>
            </a:pPr>
            <a:r>
              <a:rPr lang="es-ES_tradnl" sz="2400" b="1" kern="0" dirty="0">
                <a:solidFill>
                  <a:srgbClr val="4B5A60"/>
                </a:solidFill>
                <a:effectLst>
                  <a:outerShdw blurRad="38100" dist="25400" dir="2700000" algn="tl" rotWithShape="0">
                    <a:srgbClr val="000000">
                      <a:alpha val="43000"/>
                    </a:srgbClr>
                  </a:outerShdw>
                </a:effectLst>
                <a:latin typeface="Cambria"/>
                <a:cs typeface="Cambria"/>
              </a:rPr>
              <a:t>Mayor en varones: 44% vs 30%</a:t>
            </a:r>
          </a:p>
          <a:p>
            <a:pPr marL="361950" lvl="1" indent="-98425">
              <a:lnSpc>
                <a:spcPct val="120000"/>
              </a:lnSpc>
              <a:spcAft>
                <a:spcPts val="1200"/>
              </a:spcAft>
              <a:buFont typeface="Arial"/>
              <a:buChar char="•"/>
              <a:defRPr/>
            </a:pPr>
            <a:r>
              <a:rPr lang="es-ES_tradnl" sz="2400" b="1" kern="0" dirty="0">
                <a:solidFill>
                  <a:srgbClr val="4B5A60"/>
                </a:solidFill>
                <a:effectLst>
                  <a:outerShdw blurRad="38100" dist="25400" dir="2700000" algn="tl" rotWithShape="0">
                    <a:srgbClr val="000000">
                      <a:alpha val="43000"/>
                    </a:srgbClr>
                  </a:outerShdw>
                </a:effectLst>
                <a:latin typeface="Cambria"/>
                <a:cs typeface="Cambria"/>
              </a:rPr>
              <a:t>Mayor cuanto más tiempo de residencia</a:t>
            </a:r>
          </a:p>
        </p:txBody>
      </p:sp>
      <p:sp>
        <p:nvSpPr>
          <p:cNvPr id="7" name="Rectángulo 6">
            <a:extLst>
              <a:ext uri="{FF2B5EF4-FFF2-40B4-BE49-F238E27FC236}">
                <a16:creationId xmlns:a16="http://schemas.microsoft.com/office/drawing/2014/main" id="{1A77145A-D6EB-AD45-C758-25FA01AAB27B}"/>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Tree>
    <p:extLst>
      <p:ext uri="{BB962C8B-B14F-4D97-AF65-F5344CB8AC3E}">
        <p14:creationId xmlns:p14="http://schemas.microsoft.com/office/powerpoint/2010/main" val="29226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8"/>
          <p:cNvSpPr txBox="1">
            <a:spLocks noChangeArrowheads="1"/>
          </p:cNvSpPr>
          <p:nvPr/>
        </p:nvSpPr>
        <p:spPr bwMode="auto">
          <a:xfrm>
            <a:off x="3709863" y="6666971"/>
            <a:ext cx="852963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_tradnl" sz="800" b="1" i="1" dirty="0" err="1">
                <a:latin typeface="Times New Roman" charset="0"/>
                <a:cs typeface="Times New Roman" charset="0"/>
              </a:rPr>
              <a:t>Alvárez</a:t>
            </a:r>
            <a:r>
              <a:rPr lang="es-ES_tradnl" sz="800" b="1" i="1" dirty="0">
                <a:latin typeface="Times New Roman" charset="0"/>
                <a:cs typeface="Times New Roman" charset="0"/>
              </a:rPr>
              <a:t>-Del Arco D, </a:t>
            </a:r>
            <a:r>
              <a:rPr lang="es-ES_tradnl" sz="800" b="1" i="1" dirty="0" err="1">
                <a:latin typeface="Times New Roman" charset="0"/>
                <a:cs typeface="Times New Roman" charset="0"/>
              </a:rPr>
              <a:t>Fakoya</a:t>
            </a:r>
            <a:r>
              <a:rPr lang="es-ES_tradnl" sz="800" b="1" i="1" dirty="0">
                <a:latin typeface="Times New Roman" charset="0"/>
                <a:cs typeface="Times New Roman" charset="0"/>
              </a:rPr>
              <a:t> I, </a:t>
            </a:r>
            <a:r>
              <a:rPr lang="es-ES_tradnl" sz="800" b="1" i="1" dirty="0" err="1">
                <a:latin typeface="Times New Roman" charset="0"/>
                <a:cs typeface="Times New Roman" charset="0"/>
              </a:rPr>
              <a:t>Thomadakis</a:t>
            </a:r>
            <a:r>
              <a:rPr lang="es-ES_tradnl" sz="800" b="1" i="1" dirty="0">
                <a:latin typeface="Times New Roman" charset="0"/>
                <a:cs typeface="Times New Roman" charset="0"/>
              </a:rPr>
              <a:t> C, </a:t>
            </a:r>
            <a:r>
              <a:rPr lang="es-ES_tradnl" sz="800" b="1" i="1" dirty="0" err="1">
                <a:latin typeface="Times New Roman" charset="0"/>
                <a:cs typeface="Times New Roman" charset="0"/>
              </a:rPr>
              <a:t>Pantazis</a:t>
            </a:r>
            <a:r>
              <a:rPr lang="es-ES_tradnl" sz="800" b="1" i="1" dirty="0">
                <a:latin typeface="Times New Roman" charset="0"/>
                <a:cs typeface="Times New Roman" charset="0"/>
              </a:rPr>
              <a:t> N, </a:t>
            </a:r>
            <a:r>
              <a:rPr lang="es-ES_tradnl" sz="800" b="1" i="1" dirty="0" err="1">
                <a:latin typeface="Times New Roman" charset="0"/>
                <a:cs typeface="Times New Roman" charset="0"/>
              </a:rPr>
              <a:t>Touloumi</a:t>
            </a:r>
            <a:r>
              <a:rPr lang="es-ES_tradnl" sz="800" b="1" i="1" dirty="0">
                <a:latin typeface="Times New Roman" charset="0"/>
                <a:cs typeface="Times New Roman" charset="0"/>
              </a:rPr>
              <a:t> G, </a:t>
            </a:r>
            <a:r>
              <a:rPr lang="es-ES_tradnl" sz="800" b="1" i="1" dirty="0" err="1">
                <a:latin typeface="Times New Roman" charset="0"/>
                <a:cs typeface="Times New Roman" charset="0"/>
              </a:rPr>
              <a:t>Gennotte</a:t>
            </a:r>
            <a:r>
              <a:rPr lang="es-ES_tradnl" sz="800" b="1" i="1" dirty="0">
                <a:latin typeface="Times New Roman" charset="0"/>
                <a:cs typeface="Times New Roman" charset="0"/>
              </a:rPr>
              <a:t> A-F, et al. High </a:t>
            </a:r>
            <a:r>
              <a:rPr lang="es-ES_tradnl" sz="800" b="1" i="1" dirty="0" err="1">
                <a:latin typeface="Times New Roman" charset="0"/>
                <a:cs typeface="Times New Roman" charset="0"/>
              </a:rPr>
              <a:t>levels</a:t>
            </a:r>
            <a:r>
              <a:rPr lang="es-ES_tradnl" sz="800" b="1" i="1" dirty="0">
                <a:latin typeface="Times New Roman" charset="0"/>
                <a:cs typeface="Times New Roman" charset="0"/>
              </a:rPr>
              <a:t> of </a:t>
            </a:r>
            <a:r>
              <a:rPr lang="es-ES_tradnl" sz="800" b="1" i="1" dirty="0" err="1">
                <a:latin typeface="Times New Roman" charset="0"/>
                <a:cs typeface="Times New Roman" charset="0"/>
              </a:rPr>
              <a:t>postmigration</a:t>
            </a:r>
            <a:r>
              <a:rPr lang="es-ES_tradnl" sz="800" b="1" i="1" dirty="0">
                <a:latin typeface="Times New Roman" charset="0"/>
                <a:cs typeface="Times New Roman" charset="0"/>
              </a:rPr>
              <a:t> HIV </a:t>
            </a:r>
            <a:r>
              <a:rPr lang="es-ES_tradnl" sz="800" b="1" i="1" dirty="0" err="1">
                <a:latin typeface="Times New Roman" charset="0"/>
                <a:cs typeface="Times New Roman" charset="0"/>
              </a:rPr>
              <a:t>acquisition</a:t>
            </a:r>
            <a:r>
              <a:rPr lang="es-ES_tradnl" sz="800" b="1" i="1" dirty="0">
                <a:latin typeface="Times New Roman" charset="0"/>
                <a:cs typeface="Times New Roman" charset="0"/>
              </a:rPr>
              <a:t> </a:t>
            </a:r>
            <a:r>
              <a:rPr lang="es-ES_tradnl" sz="800" b="1" i="1" dirty="0" err="1">
                <a:latin typeface="Times New Roman" charset="0"/>
                <a:cs typeface="Times New Roman" charset="0"/>
              </a:rPr>
              <a:t>within</a:t>
            </a:r>
            <a:r>
              <a:rPr lang="es-ES_tradnl" sz="800" b="1" i="1" dirty="0">
                <a:latin typeface="Times New Roman" charset="0"/>
                <a:cs typeface="Times New Roman" charset="0"/>
              </a:rPr>
              <a:t> </a:t>
            </a:r>
            <a:r>
              <a:rPr lang="es-ES_tradnl" sz="800" b="1" i="1" dirty="0" err="1">
                <a:latin typeface="Times New Roman" charset="0"/>
                <a:cs typeface="Times New Roman" charset="0"/>
              </a:rPr>
              <a:t>nine</a:t>
            </a:r>
            <a:r>
              <a:rPr lang="es-ES_tradnl" sz="800" b="1" i="1" dirty="0">
                <a:latin typeface="Times New Roman" charset="0"/>
                <a:cs typeface="Times New Roman" charset="0"/>
              </a:rPr>
              <a:t> </a:t>
            </a:r>
            <a:r>
              <a:rPr lang="es-ES_tradnl" sz="800" b="1" i="1" dirty="0" err="1">
                <a:latin typeface="Times New Roman" charset="0"/>
                <a:cs typeface="Times New Roman" charset="0"/>
              </a:rPr>
              <a:t>European</a:t>
            </a:r>
            <a:r>
              <a:rPr lang="es-ES_tradnl" sz="800" b="1" i="1" dirty="0">
                <a:latin typeface="Times New Roman" charset="0"/>
                <a:cs typeface="Times New Roman" charset="0"/>
              </a:rPr>
              <a:t> </a:t>
            </a:r>
            <a:r>
              <a:rPr lang="es-ES_tradnl" sz="800" b="1" i="1" dirty="0" err="1">
                <a:latin typeface="Times New Roman" charset="0"/>
                <a:cs typeface="Times New Roman" charset="0"/>
              </a:rPr>
              <a:t>countries</a:t>
            </a:r>
            <a:r>
              <a:rPr lang="es-ES_tradnl" sz="800" b="1" i="1" dirty="0">
                <a:latin typeface="Times New Roman" charset="0"/>
                <a:cs typeface="Times New Roman" charset="0"/>
              </a:rPr>
              <a:t>. AIDS. 2017;31:1979–88. </a:t>
            </a:r>
          </a:p>
        </p:txBody>
      </p:sp>
      <p:pic>
        <p:nvPicPr>
          <p:cNvPr id="5" name="Imagen 4" descr="Imagen que contiene texto&#10;&#10;Descripción generada automáticamente">
            <a:extLst>
              <a:ext uri="{FF2B5EF4-FFF2-40B4-BE49-F238E27FC236}">
                <a16:creationId xmlns:a16="http://schemas.microsoft.com/office/drawing/2014/main" id="{0A0A11C2-E3A4-4140-9EF2-9245730EEF62}"/>
              </a:ext>
            </a:extLst>
          </p:cNvPr>
          <p:cNvPicPr>
            <a:picLocks noChangeAspect="1"/>
          </p:cNvPicPr>
          <p:nvPr/>
        </p:nvPicPr>
        <p:blipFill>
          <a:blip r:embed="rId3"/>
          <a:stretch>
            <a:fillRect/>
          </a:stretch>
        </p:blipFill>
        <p:spPr>
          <a:xfrm>
            <a:off x="6412675" y="784240"/>
            <a:ext cx="5588955" cy="4494821"/>
          </a:xfrm>
          <a:prstGeom prst="rect">
            <a:avLst/>
          </a:prstGeom>
        </p:spPr>
      </p:pic>
      <p:sp>
        <p:nvSpPr>
          <p:cNvPr id="12" name="1 Título"/>
          <p:cNvSpPr txBox="1">
            <a:spLocks/>
          </p:cNvSpPr>
          <p:nvPr/>
        </p:nvSpPr>
        <p:spPr>
          <a:xfrm>
            <a:off x="0" y="1189026"/>
            <a:ext cx="3431969" cy="652462"/>
          </a:xfrm>
          <a:prstGeom prst="rect">
            <a:avLst/>
          </a:prstGeom>
        </p:spPr>
        <p:txBody>
          <a:bodyPr vert="horz" lIns="91440" tIns="45720" rIns="91440" bIns="45720" rtlCol="0" anchor="t">
            <a:noAutofit/>
          </a:bodyPr>
          <a:lstStyle>
            <a:lvl1pPr algn="l" defTabSz="914400" rtl="0" eaLnBrk="1" latinLnBrk="0" hangingPunct="1">
              <a:spcBef>
                <a:spcPct val="0"/>
              </a:spcBef>
              <a:buNone/>
              <a:defRPr sz="2600" kern="1200">
                <a:solidFill>
                  <a:schemeClr val="tx1">
                    <a:lumMod val="50000"/>
                    <a:lumOff val="50000"/>
                  </a:schemeClr>
                </a:solidFill>
                <a:latin typeface="+mj-lt"/>
                <a:ea typeface="+mj-ea"/>
                <a:cs typeface="+mj-cs"/>
              </a:defRPr>
            </a:lvl1pPr>
          </a:lstStyle>
          <a:p>
            <a:r>
              <a:rPr lang="es-ES" sz="2800" b="1" dirty="0">
                <a:solidFill>
                  <a:schemeClr val="tx1">
                    <a:lumMod val="75000"/>
                    <a:lumOff val="25000"/>
                  </a:schemeClr>
                </a:solidFill>
                <a:latin typeface="+mn-lt"/>
                <a:ea typeface="+mn-ea"/>
                <a:cs typeface="+mn-cs"/>
              </a:rPr>
              <a:t>Estudio AMASE</a:t>
            </a:r>
          </a:p>
        </p:txBody>
      </p:sp>
      <p:sp>
        <p:nvSpPr>
          <p:cNvPr id="7" name="CuadroTexto 6">
            <a:extLst>
              <a:ext uri="{FF2B5EF4-FFF2-40B4-BE49-F238E27FC236}">
                <a16:creationId xmlns:a16="http://schemas.microsoft.com/office/drawing/2014/main" id="{96D45910-3E28-3840-AB7C-0841ED08F362}"/>
              </a:ext>
            </a:extLst>
          </p:cNvPr>
          <p:cNvSpPr txBox="1"/>
          <p:nvPr/>
        </p:nvSpPr>
        <p:spPr>
          <a:xfrm>
            <a:off x="298447" y="1699631"/>
            <a:ext cx="3862678" cy="830997"/>
          </a:xfrm>
          <a:prstGeom prst="rect">
            <a:avLst/>
          </a:prstGeom>
          <a:noFill/>
        </p:spPr>
        <p:txBody>
          <a:bodyPr wrap="square" rtlCol="0">
            <a:spAutoFit/>
          </a:bodyPr>
          <a:lstStyle/>
          <a:p>
            <a:r>
              <a:rPr lang="es-ES" sz="2400" dirty="0">
                <a:solidFill>
                  <a:schemeClr val="bg2">
                    <a:lumMod val="50000"/>
                  </a:schemeClr>
                </a:solidFill>
              </a:rPr>
              <a:t>Probabilidad de infectarse por VIH post-migración </a:t>
            </a:r>
          </a:p>
        </p:txBody>
      </p:sp>
      <p:sp>
        <p:nvSpPr>
          <p:cNvPr id="9" name="Flecha abajo 8">
            <a:extLst>
              <a:ext uri="{FF2B5EF4-FFF2-40B4-BE49-F238E27FC236}">
                <a16:creationId xmlns:a16="http://schemas.microsoft.com/office/drawing/2014/main" id="{18766E20-475A-8D46-9968-771CF7AD3AE7}"/>
              </a:ext>
            </a:extLst>
          </p:cNvPr>
          <p:cNvSpPr/>
          <p:nvPr/>
        </p:nvSpPr>
        <p:spPr>
          <a:xfrm>
            <a:off x="361673" y="2665932"/>
            <a:ext cx="1191127" cy="2216741"/>
          </a:xfrm>
          <a:prstGeom prst="downArrow">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DEFC85D2-BFD4-734F-93A5-73E8F6B40F56}"/>
              </a:ext>
            </a:extLst>
          </p:cNvPr>
          <p:cNvSpPr txBox="1"/>
          <p:nvPr/>
        </p:nvSpPr>
        <p:spPr>
          <a:xfrm>
            <a:off x="394617" y="4887353"/>
            <a:ext cx="7722307" cy="1711366"/>
          </a:xfrm>
          <a:prstGeom prst="rect">
            <a:avLst/>
          </a:prstGeom>
          <a:noFill/>
        </p:spPr>
        <p:txBody>
          <a:bodyPr wrap="none" rtlCol="0">
            <a:spAutoFit/>
          </a:bodyPr>
          <a:lstStyle/>
          <a:p>
            <a:pPr>
              <a:lnSpc>
                <a:spcPct val="150000"/>
              </a:lnSpc>
            </a:pPr>
            <a:r>
              <a:rPr lang="es-ES" b="1" dirty="0"/>
              <a:t>Factores asociados</a:t>
            </a:r>
          </a:p>
          <a:p>
            <a:pPr marL="179388" indent="-84138">
              <a:lnSpc>
                <a:spcPct val="150000"/>
              </a:lnSpc>
              <a:buFont typeface="Arial" panose="020B0604020202020204" pitchFamily="34" charset="0"/>
              <a:buChar char="•"/>
            </a:pPr>
            <a:r>
              <a:rPr lang="es-ES" dirty="0"/>
              <a:t> Mujeres y HSH: edad (⇩), tiempo en país de acogida (⇧) y año de </a:t>
            </a:r>
            <a:r>
              <a:rPr lang="es-ES" dirty="0" err="1"/>
              <a:t>Dx</a:t>
            </a:r>
            <a:r>
              <a:rPr lang="es-ES" dirty="0"/>
              <a:t> (2013-15)</a:t>
            </a:r>
          </a:p>
          <a:p>
            <a:pPr marL="179388" indent="-84138">
              <a:lnSpc>
                <a:spcPct val="150000"/>
              </a:lnSpc>
              <a:buFont typeface="Arial" panose="020B0604020202020204" pitchFamily="34" charset="0"/>
              <a:buChar char="•"/>
            </a:pPr>
            <a:r>
              <a:rPr lang="es-ES" dirty="0"/>
              <a:t> Hombres </a:t>
            </a:r>
            <a:r>
              <a:rPr lang="es-ES" dirty="0" err="1"/>
              <a:t>Hetero</a:t>
            </a:r>
            <a:r>
              <a:rPr lang="es-ES" dirty="0"/>
              <a:t>: tiempo en país de acogida (⇧) y año de </a:t>
            </a:r>
            <a:r>
              <a:rPr lang="es-ES" dirty="0" err="1"/>
              <a:t>Dx</a:t>
            </a:r>
            <a:r>
              <a:rPr lang="es-ES" dirty="0"/>
              <a:t> (2013-15)</a:t>
            </a:r>
          </a:p>
          <a:p>
            <a:pPr marL="179388" indent="-84138">
              <a:lnSpc>
                <a:spcPct val="150000"/>
              </a:lnSpc>
              <a:buFont typeface="Arial" panose="020B0604020202020204" pitchFamily="34" charset="0"/>
              <a:buChar char="•"/>
            </a:pPr>
            <a:r>
              <a:rPr lang="es-ES" dirty="0"/>
              <a:t> La situación legal no influyó </a:t>
            </a:r>
          </a:p>
        </p:txBody>
      </p:sp>
      <p:sp>
        <p:nvSpPr>
          <p:cNvPr id="6" name="Rectángulo 5">
            <a:extLst>
              <a:ext uri="{FF2B5EF4-FFF2-40B4-BE49-F238E27FC236}">
                <a16:creationId xmlns:a16="http://schemas.microsoft.com/office/drawing/2014/main" id="{A5A640C1-2FB4-2AE5-4D09-26A26409568F}"/>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
        <p:nvSpPr>
          <p:cNvPr id="8" name="1 Título">
            <a:extLst>
              <a:ext uri="{FF2B5EF4-FFF2-40B4-BE49-F238E27FC236}">
                <a16:creationId xmlns:a16="http://schemas.microsoft.com/office/drawing/2014/main" id="{10BDEE1E-C1EC-2B2F-4D6F-144E13881435}"/>
              </a:ext>
            </a:extLst>
          </p:cNvPr>
          <p:cNvSpPr txBox="1">
            <a:spLocks/>
          </p:cNvSpPr>
          <p:nvPr/>
        </p:nvSpPr>
        <p:spPr>
          <a:xfrm>
            <a:off x="0" y="749447"/>
            <a:ext cx="8229600" cy="652462"/>
          </a:xfrm>
          <a:prstGeom prst="rect">
            <a:avLst/>
          </a:prstGeom>
        </p:spPr>
        <p:txBody>
          <a:bodyPr vert="horz" lIns="91440" tIns="45720" rIns="91440" bIns="45720" rtlCol="0" anchor="t">
            <a:normAutofit/>
          </a:bodyPr>
          <a:lstStyle>
            <a:lvl1pPr algn="l" defTabSz="914400" rtl="0" eaLnBrk="1" latinLnBrk="0" hangingPunct="1">
              <a:spcBef>
                <a:spcPct val="0"/>
              </a:spcBef>
              <a:buNone/>
              <a:defRPr sz="2600" kern="1200">
                <a:solidFill>
                  <a:schemeClr val="tx1">
                    <a:lumMod val="50000"/>
                    <a:lumOff val="50000"/>
                  </a:schemeClr>
                </a:solidFill>
                <a:latin typeface="+mj-lt"/>
                <a:ea typeface="+mj-ea"/>
                <a:cs typeface="+mj-cs"/>
              </a:defRPr>
            </a:lvl1pPr>
          </a:lstStyle>
          <a:p>
            <a:r>
              <a:rPr lang="es-ES" sz="2400" dirty="0">
                <a:solidFill>
                  <a:schemeClr val="accent5">
                    <a:lumMod val="50000"/>
                  </a:schemeClr>
                </a:solidFill>
                <a:latin typeface="+mn-lt"/>
                <a:ea typeface="+mn-ea"/>
                <a:cs typeface="+mn-cs"/>
              </a:rPr>
              <a:t>¿Dónde se infectan los inmigrantes?</a:t>
            </a:r>
          </a:p>
        </p:txBody>
      </p:sp>
    </p:spTree>
    <p:extLst>
      <p:ext uri="{BB962C8B-B14F-4D97-AF65-F5344CB8AC3E}">
        <p14:creationId xmlns:p14="http://schemas.microsoft.com/office/powerpoint/2010/main" val="2906000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C031E54E-DA47-2E41-B3F1-CDC3C1F1D9BB}"/>
              </a:ext>
            </a:extLst>
          </p:cNvPr>
          <p:cNvSpPr/>
          <p:nvPr/>
        </p:nvSpPr>
        <p:spPr>
          <a:xfrm>
            <a:off x="908009" y="1426242"/>
            <a:ext cx="2656800" cy="4874050"/>
          </a:xfrm>
          <a:prstGeom prst="round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0" tIns="36000" rIns="0" bIns="36000" rtlCol="0" anchor="ctr"/>
          <a:lstStyle/>
          <a:p>
            <a:pPr indent="11113">
              <a:spcAft>
                <a:spcPts val="1200"/>
              </a:spcAft>
            </a:pPr>
            <a:r>
              <a:rPr lang="es-ES" b="1" dirty="0">
                <a:solidFill>
                  <a:schemeClr val="tx1"/>
                </a:solidFill>
              </a:rPr>
              <a:t>Migrantes de países con ⇧ prevalencia</a:t>
            </a:r>
          </a:p>
          <a:p>
            <a:pPr>
              <a:spcAft>
                <a:spcPts val="1200"/>
              </a:spcAft>
            </a:pPr>
            <a:r>
              <a:rPr lang="es-ES" b="1" dirty="0">
                <a:solidFill>
                  <a:schemeClr val="tx1"/>
                </a:solidFill>
              </a:rPr>
              <a:t>Idioma</a:t>
            </a:r>
          </a:p>
          <a:p>
            <a:pPr>
              <a:spcAft>
                <a:spcPts val="1200"/>
              </a:spcAft>
            </a:pPr>
            <a:r>
              <a:rPr lang="es-ES" b="1" dirty="0">
                <a:solidFill>
                  <a:schemeClr val="tx1"/>
                </a:solidFill>
              </a:rPr>
              <a:t>Cultura/creencias</a:t>
            </a:r>
          </a:p>
          <a:p>
            <a:pPr>
              <a:spcAft>
                <a:spcPts val="1200"/>
              </a:spcAft>
            </a:pPr>
            <a:r>
              <a:rPr lang="es-ES" b="1" dirty="0">
                <a:solidFill>
                  <a:schemeClr val="tx1"/>
                </a:solidFill>
              </a:rPr>
              <a:t>Situación legal</a:t>
            </a:r>
          </a:p>
          <a:p>
            <a:pPr>
              <a:spcAft>
                <a:spcPts val="1200"/>
              </a:spcAft>
            </a:pPr>
            <a:r>
              <a:rPr lang="es-ES" b="1" dirty="0">
                <a:solidFill>
                  <a:schemeClr val="tx1"/>
                </a:solidFill>
              </a:rPr>
              <a:t>Precariedad/pobreza</a:t>
            </a:r>
          </a:p>
          <a:p>
            <a:pPr>
              <a:spcAft>
                <a:spcPts val="1200"/>
              </a:spcAft>
            </a:pPr>
            <a:r>
              <a:rPr lang="es-ES" b="1" dirty="0">
                <a:solidFill>
                  <a:schemeClr val="tx1"/>
                </a:solidFill>
              </a:rPr>
              <a:t>Estigma</a:t>
            </a:r>
          </a:p>
          <a:p>
            <a:pPr>
              <a:spcAft>
                <a:spcPts val="1200"/>
              </a:spcAft>
            </a:pPr>
            <a:r>
              <a:rPr lang="es-ES" b="1" dirty="0">
                <a:solidFill>
                  <a:schemeClr val="tx1"/>
                </a:solidFill>
              </a:rPr>
              <a:t>Desconocimiento sobre el VIH</a:t>
            </a:r>
          </a:p>
        </p:txBody>
      </p:sp>
      <p:sp>
        <p:nvSpPr>
          <p:cNvPr id="10" name="Rectángulo redondeado 9">
            <a:extLst>
              <a:ext uri="{FF2B5EF4-FFF2-40B4-BE49-F238E27FC236}">
                <a16:creationId xmlns:a16="http://schemas.microsoft.com/office/drawing/2014/main" id="{24020812-2373-E04E-9C85-8E94A8A4F003}"/>
              </a:ext>
            </a:extLst>
          </p:cNvPr>
          <p:cNvSpPr/>
          <p:nvPr/>
        </p:nvSpPr>
        <p:spPr>
          <a:xfrm>
            <a:off x="4767765" y="1426242"/>
            <a:ext cx="2656471" cy="4874050"/>
          </a:xfrm>
          <a:prstGeom prst="round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indent="11113">
              <a:spcAft>
                <a:spcPts val="1200"/>
              </a:spcAft>
            </a:pPr>
            <a:r>
              <a:rPr lang="es-ES" b="1" dirty="0">
                <a:solidFill>
                  <a:schemeClr val="tx1"/>
                </a:solidFill>
              </a:rPr>
              <a:t>Relaciones dentro de comunidades con ⇧ prevalencia</a:t>
            </a:r>
          </a:p>
          <a:p>
            <a:pPr indent="11113">
              <a:spcAft>
                <a:spcPts val="1200"/>
              </a:spcAft>
            </a:pPr>
            <a:r>
              <a:rPr lang="es-ES" b="1" dirty="0">
                <a:solidFill>
                  <a:schemeClr val="tx1"/>
                </a:solidFill>
              </a:rPr>
              <a:t>Imposibilidad/rechazo acceso sistema sanitario</a:t>
            </a:r>
          </a:p>
          <a:p>
            <a:pPr indent="11113">
              <a:spcAft>
                <a:spcPts val="1200"/>
              </a:spcAft>
            </a:pPr>
            <a:r>
              <a:rPr lang="es-ES" b="1" dirty="0">
                <a:solidFill>
                  <a:schemeClr val="tx1"/>
                </a:solidFill>
              </a:rPr>
              <a:t>Atención médica compleja</a:t>
            </a:r>
          </a:p>
          <a:p>
            <a:pPr indent="11113">
              <a:spcAft>
                <a:spcPts val="1200"/>
              </a:spcAft>
            </a:pPr>
            <a:r>
              <a:rPr lang="es-ES" b="1" dirty="0">
                <a:solidFill>
                  <a:schemeClr val="tx1"/>
                </a:solidFill>
              </a:rPr>
              <a:t>⇧ conductas de riesgo</a:t>
            </a:r>
          </a:p>
          <a:p>
            <a:pPr indent="11113">
              <a:spcAft>
                <a:spcPts val="1200"/>
              </a:spcAft>
            </a:pPr>
            <a:r>
              <a:rPr lang="es-ES" b="1" dirty="0">
                <a:solidFill>
                  <a:schemeClr val="tx1"/>
                </a:solidFill>
              </a:rPr>
              <a:t>Sexo transaccional</a:t>
            </a:r>
          </a:p>
          <a:p>
            <a:pPr indent="11113">
              <a:spcAft>
                <a:spcPts val="1200"/>
              </a:spcAft>
            </a:pPr>
            <a:r>
              <a:rPr lang="es-ES" b="1" dirty="0">
                <a:solidFill>
                  <a:schemeClr val="tx1"/>
                </a:solidFill>
              </a:rPr>
              <a:t>Mandatos de género</a:t>
            </a:r>
          </a:p>
        </p:txBody>
      </p:sp>
      <p:sp>
        <p:nvSpPr>
          <p:cNvPr id="11" name="Rectángulo redondeado 10">
            <a:extLst>
              <a:ext uri="{FF2B5EF4-FFF2-40B4-BE49-F238E27FC236}">
                <a16:creationId xmlns:a16="http://schemas.microsoft.com/office/drawing/2014/main" id="{F0B8E6FE-211E-6F40-91B5-C3109CD8675B}"/>
              </a:ext>
            </a:extLst>
          </p:cNvPr>
          <p:cNvSpPr/>
          <p:nvPr/>
        </p:nvSpPr>
        <p:spPr>
          <a:xfrm>
            <a:off x="8479882" y="1426242"/>
            <a:ext cx="2656471" cy="4874050"/>
          </a:xfrm>
          <a:prstGeom prst="roundRect">
            <a:avLst/>
          </a:prstGeom>
          <a:solidFill>
            <a:srgbClr val="C00000">
              <a:alpha val="42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200000"/>
              </a:lnSpc>
            </a:pPr>
            <a:r>
              <a:rPr lang="es-ES" sz="2000" b="1" dirty="0">
                <a:solidFill>
                  <a:schemeClr val="tx1"/>
                </a:solidFill>
              </a:rPr>
              <a:t>⇧ prevalencia VIH</a:t>
            </a:r>
          </a:p>
          <a:p>
            <a:pPr algn="ctr">
              <a:lnSpc>
                <a:spcPct val="200000"/>
              </a:lnSpc>
            </a:pPr>
            <a:r>
              <a:rPr lang="es-ES" sz="2000" b="1" dirty="0">
                <a:solidFill>
                  <a:schemeClr val="tx1"/>
                </a:solidFill>
              </a:rPr>
              <a:t>⇧ riesgo infección VIH</a:t>
            </a:r>
          </a:p>
          <a:p>
            <a:pPr algn="ctr">
              <a:lnSpc>
                <a:spcPct val="200000"/>
              </a:lnSpc>
            </a:pPr>
            <a:r>
              <a:rPr lang="es-ES" sz="2000" b="1" dirty="0">
                <a:solidFill>
                  <a:schemeClr val="tx1"/>
                </a:solidFill>
              </a:rPr>
              <a:t>⇧ </a:t>
            </a:r>
            <a:r>
              <a:rPr lang="es-ES" sz="2000" b="1" dirty="0" err="1">
                <a:solidFill>
                  <a:schemeClr val="tx1"/>
                </a:solidFill>
              </a:rPr>
              <a:t>Dx</a:t>
            </a:r>
            <a:r>
              <a:rPr lang="es-ES" sz="2000" b="1" dirty="0">
                <a:solidFill>
                  <a:schemeClr val="tx1"/>
                </a:solidFill>
              </a:rPr>
              <a:t> tardío VIH</a:t>
            </a:r>
          </a:p>
          <a:p>
            <a:pPr algn="ctr">
              <a:lnSpc>
                <a:spcPct val="200000"/>
              </a:lnSpc>
            </a:pPr>
            <a:r>
              <a:rPr lang="es-ES" sz="2000" b="1" dirty="0">
                <a:solidFill>
                  <a:schemeClr val="tx1"/>
                </a:solidFill>
              </a:rPr>
              <a:t>⇧ riesgo abandono TAR</a:t>
            </a:r>
            <a:endParaRPr lang="es-ES" sz="2000" dirty="0">
              <a:solidFill>
                <a:schemeClr val="tx1"/>
              </a:solidFill>
            </a:endParaRPr>
          </a:p>
        </p:txBody>
      </p:sp>
      <p:sp>
        <p:nvSpPr>
          <p:cNvPr id="3" name="Rectángulo 2">
            <a:extLst>
              <a:ext uri="{FF2B5EF4-FFF2-40B4-BE49-F238E27FC236}">
                <a16:creationId xmlns:a16="http://schemas.microsoft.com/office/drawing/2014/main" id="{FD07EC11-83DB-9643-AC8D-EF43D0B4570F}"/>
              </a:ext>
            </a:extLst>
          </p:cNvPr>
          <p:cNvSpPr/>
          <p:nvPr/>
        </p:nvSpPr>
        <p:spPr>
          <a:xfrm>
            <a:off x="1758318" y="6506017"/>
            <a:ext cx="10433682" cy="338554"/>
          </a:xfrm>
          <a:prstGeom prst="rect">
            <a:avLst/>
          </a:prstGeom>
        </p:spPr>
        <p:txBody>
          <a:bodyPr wrap="square">
            <a:spAutoFit/>
          </a:bodyPr>
          <a:lstStyle/>
          <a:p>
            <a:pPr algn="r"/>
            <a:r>
              <a:rPr lang="es-ES_tradnl" sz="800" b="1" i="1" dirty="0" err="1">
                <a:latin typeface="Times New Roman" charset="0"/>
                <a:cs typeface="Times New Roman" charset="0"/>
              </a:rPr>
              <a:t>Ndumbi</a:t>
            </a:r>
            <a:r>
              <a:rPr lang="es-ES_tradnl" sz="800" b="1" i="1" dirty="0">
                <a:latin typeface="Times New Roman" charset="0"/>
                <a:cs typeface="Times New Roman" charset="0"/>
              </a:rPr>
              <a:t> P et al. ﻿</a:t>
            </a:r>
            <a:r>
              <a:rPr lang="es-ES_tradnl" sz="800" b="1" i="1" dirty="0" err="1">
                <a:latin typeface="Times New Roman" charset="0"/>
                <a:cs typeface="Times New Roman" charset="0"/>
              </a:rPr>
              <a:t>European</a:t>
            </a:r>
            <a:r>
              <a:rPr lang="es-ES_tradnl" sz="800" b="1" i="1" dirty="0">
                <a:latin typeface="Times New Roman" charset="0"/>
                <a:cs typeface="Times New Roman" charset="0"/>
              </a:rPr>
              <a:t> </a:t>
            </a:r>
            <a:r>
              <a:rPr lang="es-ES_tradnl" sz="800" b="1" i="1" dirty="0" err="1">
                <a:latin typeface="Times New Roman" charset="0"/>
                <a:cs typeface="Times New Roman" charset="0"/>
              </a:rPr>
              <a:t>Journal</a:t>
            </a:r>
            <a:r>
              <a:rPr lang="es-ES_tradnl" sz="800" b="1" i="1" dirty="0">
                <a:latin typeface="Times New Roman" charset="0"/>
                <a:cs typeface="Times New Roman" charset="0"/>
              </a:rPr>
              <a:t> of </a:t>
            </a:r>
            <a:r>
              <a:rPr lang="es-ES_tradnl" sz="800" b="1" i="1" dirty="0" err="1">
                <a:latin typeface="Times New Roman" charset="0"/>
                <a:cs typeface="Times New Roman" charset="0"/>
              </a:rPr>
              <a:t>Public</a:t>
            </a:r>
            <a:r>
              <a:rPr lang="es-ES_tradnl" sz="800" b="1" i="1" dirty="0">
                <a:latin typeface="Times New Roman" charset="0"/>
                <a:cs typeface="Times New Roman" charset="0"/>
              </a:rPr>
              <a:t> </a:t>
            </a:r>
            <a:r>
              <a:rPr lang="es-ES_tradnl" sz="800" b="1" i="1" dirty="0" err="1">
                <a:latin typeface="Times New Roman" charset="0"/>
                <a:cs typeface="Times New Roman" charset="0"/>
              </a:rPr>
              <a:t>Health</a:t>
            </a:r>
            <a:r>
              <a:rPr lang="es-ES_tradnl" sz="800" b="1" i="1" dirty="0">
                <a:latin typeface="Times New Roman" charset="0"/>
                <a:cs typeface="Times New Roman" charset="0"/>
              </a:rPr>
              <a:t>, 2018. </a:t>
            </a:r>
            <a:r>
              <a:rPr lang="es-ES_tradnl" sz="800" b="1" i="1" dirty="0" err="1">
                <a:latin typeface="Times New Roman" charset="0"/>
                <a:cs typeface="Times New Roman" charset="0"/>
              </a:rPr>
              <a:t>Guionnet</a:t>
            </a:r>
            <a:r>
              <a:rPr lang="es-ES_tradnl" sz="800" b="1" i="1" dirty="0">
                <a:latin typeface="Times New Roman" charset="0"/>
                <a:cs typeface="Times New Roman" charset="0"/>
              </a:rPr>
              <a:t> A, Pizarro de la Fuente B, </a:t>
            </a:r>
            <a:r>
              <a:rPr lang="es-ES_tradnl" sz="800" b="1" i="1" dirty="0" err="1">
                <a:latin typeface="Times New Roman" charset="0"/>
                <a:cs typeface="Times New Roman" charset="0"/>
              </a:rPr>
              <a:t>Lopez-Velez</a:t>
            </a:r>
            <a:r>
              <a:rPr lang="es-ES_tradnl" sz="800" b="1" i="1" dirty="0">
                <a:latin typeface="Times New Roman" charset="0"/>
                <a:cs typeface="Times New Roman" charset="0"/>
              </a:rPr>
              <a:t> R, </a:t>
            </a:r>
            <a:r>
              <a:rPr lang="es-ES_tradnl" sz="800" b="1" i="1" dirty="0" err="1">
                <a:latin typeface="Times New Roman" charset="0"/>
                <a:cs typeface="Times New Roman" charset="0"/>
              </a:rPr>
              <a:t>Perez</a:t>
            </a:r>
            <a:r>
              <a:rPr lang="es-ES_tradnl" sz="800" b="1" i="1" dirty="0">
                <a:latin typeface="Times New Roman" charset="0"/>
                <a:cs typeface="Times New Roman" charset="0"/>
              </a:rPr>
              <a:t>-Molina JA. BMC </a:t>
            </a:r>
            <a:r>
              <a:rPr lang="es-ES_tradnl" sz="800" b="1" i="1" dirty="0" err="1">
                <a:latin typeface="Times New Roman" charset="0"/>
                <a:cs typeface="Times New Roman" charset="0"/>
              </a:rPr>
              <a:t>Public</a:t>
            </a:r>
            <a:r>
              <a:rPr lang="es-ES_tradnl" sz="800" b="1" i="1" dirty="0">
                <a:latin typeface="Times New Roman" charset="0"/>
                <a:cs typeface="Times New Roman" charset="0"/>
              </a:rPr>
              <a:t> </a:t>
            </a:r>
            <a:r>
              <a:rPr lang="es-ES_tradnl" sz="800" b="1" i="1" dirty="0" err="1">
                <a:latin typeface="Times New Roman" charset="0"/>
                <a:cs typeface="Times New Roman" charset="0"/>
              </a:rPr>
              <a:t>Health</a:t>
            </a:r>
            <a:r>
              <a:rPr lang="es-ES_tradnl" sz="800" b="1" i="1" dirty="0">
                <a:latin typeface="Times New Roman" charset="0"/>
                <a:cs typeface="Times New Roman" charset="0"/>
              </a:rPr>
              <a:t>. 2014;14:1115. </a:t>
            </a:r>
            <a:r>
              <a:rPr lang="es-ES_tradnl" sz="800" b="1" i="1" dirty="0" err="1">
                <a:latin typeface="Times New Roman" charset="0"/>
                <a:cs typeface="Times New Roman" charset="0"/>
              </a:rPr>
              <a:t>Fakoya</a:t>
            </a:r>
            <a:r>
              <a:rPr lang="es-ES_tradnl" sz="800" b="1" i="1" dirty="0">
                <a:latin typeface="Times New Roman" charset="0"/>
                <a:cs typeface="Times New Roman" charset="0"/>
              </a:rPr>
              <a:t> I et al. ﻿</a:t>
            </a:r>
            <a:r>
              <a:rPr lang="es-ES_tradnl" sz="800" b="1" i="1" dirty="0" err="1">
                <a:latin typeface="Times New Roman" charset="0"/>
                <a:cs typeface="Times New Roman" charset="0"/>
              </a:rPr>
              <a:t>Journal</a:t>
            </a:r>
            <a:r>
              <a:rPr lang="es-ES_tradnl" sz="800" b="1" i="1" dirty="0">
                <a:latin typeface="Times New Roman" charset="0"/>
                <a:cs typeface="Times New Roman" charset="0"/>
              </a:rPr>
              <a:t> of </a:t>
            </a:r>
            <a:r>
              <a:rPr lang="es-ES_tradnl" sz="800" b="1" i="1" dirty="0" err="1">
                <a:latin typeface="Times New Roman" charset="0"/>
                <a:cs typeface="Times New Roman" charset="0"/>
              </a:rPr>
              <a:t>the</a:t>
            </a:r>
            <a:r>
              <a:rPr lang="es-ES_tradnl" sz="800" b="1" i="1" dirty="0">
                <a:latin typeface="Times New Roman" charset="0"/>
                <a:cs typeface="Times New Roman" charset="0"/>
              </a:rPr>
              <a:t> International AIDS </a:t>
            </a:r>
            <a:r>
              <a:rPr lang="es-ES_tradnl" sz="800" b="1" i="1" dirty="0" err="1">
                <a:latin typeface="Times New Roman" charset="0"/>
                <a:cs typeface="Times New Roman" charset="0"/>
              </a:rPr>
              <a:t>Society</a:t>
            </a:r>
            <a:r>
              <a:rPr lang="es-ES_tradnl" sz="800" b="1" i="1" dirty="0">
                <a:latin typeface="Times New Roman" charset="0"/>
                <a:cs typeface="Times New Roman" charset="0"/>
              </a:rPr>
              <a:t> 2018, 21(S4):e25123. Sobrino Vegas P et al. ﻿</a:t>
            </a:r>
            <a:r>
              <a:rPr lang="es-ES_tradnl" sz="800" b="1" i="1" dirty="0" err="1">
                <a:latin typeface="Times New Roman" charset="0"/>
                <a:cs typeface="Times New Roman" charset="0"/>
              </a:rPr>
              <a:t>Journal</a:t>
            </a:r>
            <a:r>
              <a:rPr lang="es-ES_tradnl" sz="800" b="1" i="1" dirty="0">
                <a:latin typeface="Times New Roman" charset="0"/>
                <a:cs typeface="Times New Roman" charset="0"/>
              </a:rPr>
              <a:t> of </a:t>
            </a:r>
            <a:r>
              <a:rPr lang="es-ES_tradnl" sz="800" b="1" i="1" dirty="0" err="1">
                <a:latin typeface="Times New Roman" charset="0"/>
                <a:cs typeface="Times New Roman" charset="0"/>
              </a:rPr>
              <a:t>Infection</a:t>
            </a:r>
            <a:r>
              <a:rPr lang="es-ES_tradnl" sz="800" b="1" i="1" dirty="0">
                <a:latin typeface="Times New Roman" charset="0"/>
                <a:cs typeface="Times New Roman" charset="0"/>
              </a:rPr>
              <a:t> (2016) 72, 587-596 </a:t>
            </a:r>
          </a:p>
        </p:txBody>
      </p:sp>
      <p:sp>
        <p:nvSpPr>
          <p:cNvPr id="8" name="1 Título">
            <a:extLst>
              <a:ext uri="{FF2B5EF4-FFF2-40B4-BE49-F238E27FC236}">
                <a16:creationId xmlns:a16="http://schemas.microsoft.com/office/drawing/2014/main" id="{609BA2FB-A6A4-4A68-0681-C5D05D62C6E5}"/>
              </a:ext>
            </a:extLst>
          </p:cNvPr>
          <p:cNvSpPr txBox="1">
            <a:spLocks/>
          </p:cNvSpPr>
          <p:nvPr/>
        </p:nvSpPr>
        <p:spPr>
          <a:xfrm>
            <a:off x="589808" y="842274"/>
            <a:ext cx="11602192" cy="652462"/>
          </a:xfrm>
          <a:prstGeom prst="rect">
            <a:avLst/>
          </a:prstGeom>
        </p:spPr>
        <p:txBody>
          <a:bodyPr vert="horz" lIns="91440" tIns="45720" rIns="91440" bIns="45720" rtlCol="0" anchor="t">
            <a:normAutofit/>
          </a:bodyPr>
          <a:lstStyle>
            <a:lvl1pPr algn="l" defTabSz="914400" rtl="0" eaLnBrk="1" latinLnBrk="0" hangingPunct="1">
              <a:spcBef>
                <a:spcPct val="0"/>
              </a:spcBef>
              <a:buNone/>
              <a:defRPr sz="2600" kern="1200">
                <a:solidFill>
                  <a:schemeClr val="tx1">
                    <a:lumMod val="50000"/>
                    <a:lumOff val="50000"/>
                  </a:schemeClr>
                </a:solidFill>
                <a:latin typeface="+mj-lt"/>
                <a:ea typeface="+mj-ea"/>
                <a:cs typeface="+mj-cs"/>
              </a:defRPr>
            </a:lvl1pPr>
          </a:lstStyle>
          <a:p>
            <a:r>
              <a:rPr lang="es-ES" sz="2400" dirty="0">
                <a:solidFill>
                  <a:schemeClr val="accent5">
                    <a:lumMod val="50000"/>
                  </a:schemeClr>
                </a:solidFill>
                <a:latin typeface="+mn-lt"/>
                <a:ea typeface="+mn-ea"/>
                <a:cs typeface="+mn-cs"/>
              </a:rPr>
              <a:t>La migración por sí misma no es un factor de riesgo para el VIH, el contexto migratorio </a:t>
            </a:r>
            <a:r>
              <a:rPr lang="es-ES" sz="2400" b="1" dirty="0">
                <a:solidFill>
                  <a:schemeClr val="accent5">
                    <a:lumMod val="50000"/>
                  </a:schemeClr>
                </a:solidFill>
                <a:latin typeface="+mn-lt"/>
                <a:ea typeface="+mn-ea"/>
                <a:cs typeface="+mn-cs"/>
              </a:rPr>
              <a:t>sí</a:t>
            </a:r>
          </a:p>
        </p:txBody>
      </p:sp>
      <p:sp>
        <p:nvSpPr>
          <p:cNvPr id="9" name="Rectángulo 8">
            <a:extLst>
              <a:ext uri="{FF2B5EF4-FFF2-40B4-BE49-F238E27FC236}">
                <a16:creationId xmlns:a16="http://schemas.microsoft.com/office/drawing/2014/main" id="{0D352C81-1744-1A45-D15F-D31E28BA12B9}"/>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Tree>
    <p:extLst>
      <p:ext uri="{BB962C8B-B14F-4D97-AF65-F5344CB8AC3E}">
        <p14:creationId xmlns:p14="http://schemas.microsoft.com/office/powerpoint/2010/main" val="1068308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descr="Pilar_decoracion_ref_pd7-800x600.jpg"/>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67" l="30000" r="69750"/>
                    </a14:imgEffect>
                  </a14:imgLayer>
                </a14:imgProps>
              </a:ext>
              <a:ext uri="{28A0092B-C50C-407E-A947-70E740481C1C}">
                <a14:useLocalDpi xmlns:a14="http://schemas.microsoft.com/office/drawing/2010/main" val="0"/>
              </a:ext>
            </a:extLst>
          </a:blip>
          <a:srcRect l="29305" r="28398"/>
          <a:stretch/>
        </p:blipFill>
        <p:spPr>
          <a:xfrm>
            <a:off x="1579707" y="1775975"/>
            <a:ext cx="1082251" cy="1834124"/>
          </a:xfrm>
          <a:prstGeom prst="rect">
            <a:avLst/>
          </a:prstGeom>
        </p:spPr>
      </p:pic>
      <p:sp>
        <p:nvSpPr>
          <p:cNvPr id="26" name="CuadroTexto 25"/>
          <p:cNvSpPr txBox="1"/>
          <p:nvPr/>
        </p:nvSpPr>
        <p:spPr>
          <a:xfrm>
            <a:off x="4263356" y="2057402"/>
            <a:ext cx="8645122" cy="3007683"/>
          </a:xfrm>
          <a:prstGeom prst="rect">
            <a:avLst/>
          </a:prstGeom>
          <a:noFill/>
        </p:spPr>
        <p:txBody>
          <a:bodyPr wrap="square">
            <a:spAutoFit/>
          </a:bodyPr>
          <a:lstStyle/>
          <a:p>
            <a:pPr marL="180975" indent="-180975">
              <a:lnSpc>
                <a:spcPct val="120000"/>
              </a:lnSpc>
              <a:spcAft>
                <a:spcPts val="1200"/>
              </a:spcAft>
              <a:buFont typeface="Arial"/>
              <a:buChar char="•"/>
              <a:defRPr/>
            </a:pPr>
            <a:r>
              <a:rPr lang="es-ES_tradnl" sz="3400" kern="0" dirty="0">
                <a:solidFill>
                  <a:srgbClr val="4B5A60"/>
                </a:solidFill>
                <a:latin typeface="Cambria"/>
                <a:cs typeface="Cambria"/>
              </a:rPr>
              <a:t> Accesibilidad a las pruebas de VIH</a:t>
            </a:r>
          </a:p>
          <a:p>
            <a:pPr marL="180975" indent="-180975">
              <a:lnSpc>
                <a:spcPct val="120000"/>
              </a:lnSpc>
              <a:spcAft>
                <a:spcPts val="1200"/>
              </a:spcAft>
              <a:buFont typeface="Arial"/>
              <a:buChar char="•"/>
              <a:defRPr/>
            </a:pPr>
            <a:r>
              <a:rPr lang="es-ES_tradnl" sz="3400" kern="0" dirty="0">
                <a:solidFill>
                  <a:srgbClr val="4B5A60"/>
                </a:solidFill>
                <a:latin typeface="Cambria"/>
                <a:cs typeface="Cambria"/>
              </a:rPr>
              <a:t> Consejo preventivo</a:t>
            </a:r>
          </a:p>
          <a:p>
            <a:pPr marL="180975" indent="-180975">
              <a:lnSpc>
                <a:spcPct val="120000"/>
              </a:lnSpc>
              <a:spcAft>
                <a:spcPts val="1200"/>
              </a:spcAft>
              <a:buFont typeface="Arial"/>
              <a:buChar char="•"/>
              <a:defRPr/>
            </a:pPr>
            <a:r>
              <a:rPr lang="es-ES_tradnl" sz="3400" kern="0" dirty="0">
                <a:solidFill>
                  <a:srgbClr val="4B5A60"/>
                </a:solidFill>
                <a:latin typeface="Cambria"/>
                <a:cs typeface="Cambria"/>
              </a:rPr>
              <a:t> Educación para la salud (salud materna)</a:t>
            </a:r>
          </a:p>
          <a:p>
            <a:pPr marL="180975" indent="-180975">
              <a:lnSpc>
                <a:spcPct val="120000"/>
              </a:lnSpc>
              <a:spcAft>
                <a:spcPts val="1200"/>
              </a:spcAft>
              <a:buFont typeface="Arial"/>
              <a:buChar char="•"/>
              <a:defRPr/>
            </a:pPr>
            <a:r>
              <a:rPr lang="es-ES_tradnl" sz="3400" kern="0" dirty="0">
                <a:solidFill>
                  <a:srgbClr val="4B5A60"/>
                </a:solidFill>
                <a:latin typeface="Cambria"/>
                <a:cs typeface="Cambria"/>
              </a:rPr>
              <a:t> Acceso al TAR</a:t>
            </a:r>
          </a:p>
        </p:txBody>
      </p:sp>
      <p:sp>
        <p:nvSpPr>
          <p:cNvPr id="18438" name="CuadroTexto 19"/>
          <p:cNvSpPr txBox="1">
            <a:spLocks noChangeArrowheads="1"/>
          </p:cNvSpPr>
          <p:nvPr/>
        </p:nvSpPr>
        <p:spPr bwMode="auto">
          <a:xfrm>
            <a:off x="3546878" y="6642556"/>
            <a:ext cx="864512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_tradnl" sz="800" b="1" i="1" dirty="0">
                <a:latin typeface="Times New Roman" charset="0"/>
                <a:cs typeface="Times New Roman" charset="0"/>
              </a:rPr>
              <a:t>Monge S, </a:t>
            </a:r>
            <a:r>
              <a:rPr lang="es-ES_tradnl" sz="800" b="1" i="1" dirty="0" err="1">
                <a:latin typeface="Times New Roman" charset="0"/>
                <a:cs typeface="Times New Roman" charset="0"/>
              </a:rPr>
              <a:t>Perez</a:t>
            </a:r>
            <a:r>
              <a:rPr lang="es-ES_tradnl" sz="800" b="1" i="1" dirty="0">
                <a:latin typeface="Times New Roman" charset="0"/>
                <a:cs typeface="Times New Roman" charset="0"/>
              </a:rPr>
              <a:t>-Molina JA. Infección por el VIH e inmigración. </a:t>
            </a:r>
            <a:r>
              <a:rPr lang="es-ES_tradnl" sz="800" b="1" i="1" dirty="0" err="1">
                <a:latin typeface="Times New Roman" charset="0"/>
                <a:cs typeface="Times New Roman" charset="0"/>
              </a:rPr>
              <a:t>Enferm</a:t>
            </a:r>
            <a:r>
              <a:rPr lang="es-ES_tradnl" sz="800" b="1" i="1" dirty="0">
                <a:latin typeface="Times New Roman" charset="0"/>
                <a:cs typeface="Times New Roman" charset="0"/>
              </a:rPr>
              <a:t> </a:t>
            </a:r>
            <a:r>
              <a:rPr lang="es-ES_tradnl" sz="800" b="1" i="1" dirty="0" err="1">
                <a:latin typeface="Times New Roman" charset="0"/>
                <a:cs typeface="Times New Roman" charset="0"/>
              </a:rPr>
              <a:t>Infecc</a:t>
            </a:r>
            <a:r>
              <a:rPr lang="es-ES_tradnl" sz="800" b="1" i="1" dirty="0">
                <a:latin typeface="Times New Roman" charset="0"/>
                <a:cs typeface="Times New Roman" charset="0"/>
              </a:rPr>
              <a:t> </a:t>
            </a:r>
            <a:r>
              <a:rPr lang="es-ES_tradnl" sz="800" b="1" i="1" dirty="0" err="1">
                <a:latin typeface="Times New Roman" charset="0"/>
                <a:cs typeface="Times New Roman" charset="0"/>
              </a:rPr>
              <a:t>Microbiol</a:t>
            </a:r>
            <a:r>
              <a:rPr lang="es-ES_tradnl" sz="800" b="1" i="1" dirty="0">
                <a:latin typeface="Times New Roman" charset="0"/>
                <a:cs typeface="Times New Roman" charset="0"/>
              </a:rPr>
              <a:t> </a:t>
            </a:r>
            <a:r>
              <a:rPr lang="es-ES_tradnl" sz="800" b="1" i="1" dirty="0" err="1">
                <a:latin typeface="Times New Roman" charset="0"/>
                <a:cs typeface="Times New Roman" charset="0"/>
              </a:rPr>
              <a:t>Clin</a:t>
            </a:r>
            <a:r>
              <a:rPr lang="es-ES_tradnl" sz="800" b="1" i="1" dirty="0">
                <a:latin typeface="Times New Roman" charset="0"/>
                <a:cs typeface="Times New Roman" charset="0"/>
              </a:rPr>
              <a:t>. 2016 Mar:1–8. </a:t>
            </a:r>
          </a:p>
        </p:txBody>
      </p:sp>
      <p:pic>
        <p:nvPicPr>
          <p:cNvPr id="11" name="Imagen 10" descr="Pilar_decoracion_ref_pd7-800x600.jpg"/>
          <p:cNvPicPr>
            <a:picLocks noChangeAspect="1"/>
          </p:cNvPicPr>
          <p:nvPr/>
        </p:nvPicPr>
        <p:blipFill rotWithShape="1">
          <a:blip r:embed="rId3">
            <a:extLst>
              <a:ext uri="{BEBA8EAE-BF5A-486C-A8C5-ECC9F3942E4B}">
                <a14:imgProps xmlns:a14="http://schemas.microsoft.com/office/drawing/2010/main">
                  <a14:imgLayer r:embed="rId5">
                    <a14:imgEffect>
                      <a14:backgroundRemoval t="0" b="99667" l="30000" r="69750"/>
                    </a14:imgEffect>
                  </a14:imgLayer>
                </a14:imgProps>
              </a:ext>
              <a:ext uri="{28A0092B-C50C-407E-A947-70E740481C1C}">
                <a14:useLocalDpi xmlns:a14="http://schemas.microsoft.com/office/drawing/2010/main" val="0"/>
              </a:ext>
            </a:extLst>
          </a:blip>
          <a:srcRect l="29305" r="28398"/>
          <a:stretch/>
        </p:blipFill>
        <p:spPr>
          <a:xfrm>
            <a:off x="1580897" y="5067962"/>
            <a:ext cx="1082251" cy="1546594"/>
          </a:xfrm>
          <a:prstGeom prst="rect">
            <a:avLst/>
          </a:prstGeom>
        </p:spPr>
      </p:pic>
      <p:sp>
        <p:nvSpPr>
          <p:cNvPr id="7" name="Rectángulo 6"/>
          <p:cNvSpPr/>
          <p:nvPr/>
        </p:nvSpPr>
        <p:spPr>
          <a:xfrm>
            <a:off x="562620" y="4236842"/>
            <a:ext cx="3381117" cy="923330"/>
          </a:xfrm>
          <a:prstGeom prst="rect">
            <a:avLst/>
          </a:prstGeom>
          <a:noFill/>
        </p:spPr>
        <p:txBody>
          <a:bodyPr wrap="none" lIns="91440" tIns="45720" rIns="91440" bIns="45720">
            <a:spAutoFit/>
          </a:bodyPr>
          <a:lstStyle/>
          <a:p>
            <a:pPr algn="ctr"/>
            <a:r>
              <a:rPr lang="es-ES_tradnl"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Prevención</a:t>
            </a:r>
          </a:p>
        </p:txBody>
      </p:sp>
      <p:sp>
        <p:nvSpPr>
          <p:cNvPr id="13" name="Rectángulo 12"/>
          <p:cNvSpPr/>
          <p:nvPr/>
        </p:nvSpPr>
        <p:spPr>
          <a:xfrm>
            <a:off x="585093" y="966149"/>
            <a:ext cx="3336170" cy="923330"/>
          </a:xfrm>
          <a:prstGeom prst="rect">
            <a:avLst/>
          </a:prstGeom>
          <a:noFill/>
        </p:spPr>
        <p:txBody>
          <a:bodyPr wrap="none" lIns="91440" tIns="45720" rIns="91440" bIns="45720">
            <a:spAutoFit/>
          </a:bodyPr>
          <a:lstStyle/>
          <a:p>
            <a:pPr algn="ctr"/>
            <a:r>
              <a:rPr lang="es-ES_tradnl"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Cribado </a:t>
            </a:r>
            <a:r>
              <a:rPr lang="es-ES_tradnl" sz="5400" b="1"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Dx</a:t>
            </a:r>
            <a:endParaRPr lang="es-ES_tradnl"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4" name="Rectángulo 3">
            <a:extLst>
              <a:ext uri="{FF2B5EF4-FFF2-40B4-BE49-F238E27FC236}">
                <a16:creationId xmlns:a16="http://schemas.microsoft.com/office/drawing/2014/main" id="{FD0F3507-40E4-9B11-F68D-74A4C5105A58}"/>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INMIGRACIÓN Y VIH</a:t>
            </a:r>
          </a:p>
        </p:txBody>
      </p:sp>
    </p:spTree>
    <p:extLst>
      <p:ext uri="{BB962C8B-B14F-4D97-AF65-F5344CB8AC3E}">
        <p14:creationId xmlns:p14="http://schemas.microsoft.com/office/powerpoint/2010/main" val="302080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C836C2-61DE-83C7-5F3F-5186C4003F9C}"/>
              </a:ext>
            </a:extLst>
          </p:cNvPr>
          <p:cNvSpPr txBox="1"/>
          <p:nvPr/>
        </p:nvSpPr>
        <p:spPr>
          <a:xfrm>
            <a:off x="201882" y="94060"/>
            <a:ext cx="9761516" cy="4154984"/>
          </a:xfrm>
          <a:prstGeom prst="rect">
            <a:avLst/>
          </a:prstGeom>
          <a:noFill/>
        </p:spPr>
        <p:txBody>
          <a:bodyPr wrap="square" rtlCol="0">
            <a:spAutoFit/>
          </a:bodyPr>
          <a:lstStyle/>
          <a:p>
            <a:r>
              <a:rPr lang="es-ES" sz="6600" dirty="0">
                <a:solidFill>
                  <a:schemeClr val="accent1">
                    <a:lumMod val="50000"/>
                  </a:schemeClr>
                </a:solidFill>
                <a:latin typeface="Chalkduster" panose="03050602040202020205" pitchFamily="66" charset="77"/>
              </a:rPr>
              <a:t>¿condicionantes para la atención de los migrantes con VIH</a:t>
            </a:r>
          </a:p>
        </p:txBody>
      </p:sp>
      <p:pic>
        <p:nvPicPr>
          <p:cNvPr id="6" name="Picture 4" descr="33096_canarios">
            <a:extLst>
              <a:ext uri="{FF2B5EF4-FFF2-40B4-BE49-F238E27FC236}">
                <a16:creationId xmlns:a16="http://schemas.microsoft.com/office/drawing/2014/main" id="{71AEE45C-A64B-1F5D-DC5F-20583AC9D9B5}"/>
              </a:ext>
            </a:extLst>
          </p:cNvPr>
          <p:cNvPicPr>
            <a:picLocks noChangeAspect="1" noChangeArrowheads="1"/>
          </p:cNvPicPr>
          <p:nvPr/>
        </p:nvPicPr>
        <p:blipFill rotWithShape="1">
          <a:blip r:embed="rId2"/>
          <a:srcRect b="21701"/>
          <a:stretch/>
        </p:blipFill>
        <p:spPr bwMode="auto">
          <a:xfrm>
            <a:off x="7523656" y="3414156"/>
            <a:ext cx="4668344" cy="3443844"/>
          </a:xfrm>
          <a:prstGeom prst="rect">
            <a:avLst/>
          </a:prstGeom>
          <a:noFill/>
          <a:ln>
            <a:solidFill>
              <a:schemeClr val="tx1"/>
            </a:solidFill>
          </a:ln>
          <a:effectLst>
            <a:outerShdw blurRad="114300" dist="101600" dir="2700000">
              <a:srgbClr val="000000">
                <a:alpha val="43000"/>
              </a:srgbClr>
            </a:outerShdw>
          </a:effectLst>
        </p:spPr>
      </p:pic>
    </p:spTree>
    <p:extLst>
      <p:ext uri="{BB962C8B-B14F-4D97-AF65-F5344CB8AC3E}">
        <p14:creationId xmlns:p14="http://schemas.microsoft.com/office/powerpoint/2010/main" val="3777593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0" y="757340"/>
            <a:ext cx="5547360" cy="652463"/>
          </a:xfrm>
        </p:spPr>
        <p:txBody>
          <a:bodyPr/>
          <a:lstStyle/>
          <a:p>
            <a:pPr eaLnBrk="1" hangingPunct="1">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Condicionantes geográficos</a:t>
            </a:r>
          </a:p>
        </p:txBody>
      </p:sp>
      <p:sp>
        <p:nvSpPr>
          <p:cNvPr id="2" name="Rectángulo 1"/>
          <p:cNvSpPr/>
          <p:nvPr/>
        </p:nvSpPr>
        <p:spPr>
          <a:xfrm>
            <a:off x="14289" y="1083571"/>
            <a:ext cx="7993063" cy="5163658"/>
          </a:xfrm>
          <a:prstGeom prst="rect">
            <a:avLst/>
          </a:prstGeom>
        </p:spPr>
        <p:txBody>
          <a:bodyPr>
            <a:spAutoFit/>
          </a:bodyPr>
          <a:lstStyle/>
          <a:p>
            <a:pPr marL="268288" lvl="1">
              <a:lnSpc>
                <a:spcPct val="250000"/>
              </a:lnSpc>
              <a:spcAft>
                <a:spcPts val="1200"/>
              </a:spcAft>
              <a:buFont typeface="Arial"/>
              <a:buChar char="•"/>
              <a:defRPr/>
            </a:pPr>
            <a:r>
              <a:rPr lang="es-ES_tradnl" sz="2400" b="1" kern="0" dirty="0">
                <a:solidFill>
                  <a:srgbClr val="4B5A60"/>
                </a:solidFill>
                <a:latin typeface="Cambria"/>
                <a:cs typeface="Cambria"/>
              </a:rPr>
              <a:t> Prevalencia VIH en región de origen</a:t>
            </a:r>
          </a:p>
          <a:p>
            <a:pPr marL="268288" lvl="1">
              <a:lnSpc>
                <a:spcPct val="250000"/>
              </a:lnSpc>
              <a:spcAft>
                <a:spcPts val="1200"/>
              </a:spcAft>
              <a:buFont typeface="Arial"/>
              <a:buChar char="•"/>
              <a:defRPr/>
            </a:pPr>
            <a:r>
              <a:rPr lang="es-ES_tradnl" sz="2400" b="1" kern="0" dirty="0">
                <a:solidFill>
                  <a:srgbClr val="4B5A60"/>
                </a:solidFill>
                <a:latin typeface="Cambria"/>
                <a:cs typeface="Cambria"/>
              </a:rPr>
              <a:t> Diversidad genética del VIH</a:t>
            </a:r>
          </a:p>
          <a:p>
            <a:pPr marL="268288" lvl="1">
              <a:lnSpc>
                <a:spcPct val="250000"/>
              </a:lnSpc>
              <a:spcAft>
                <a:spcPts val="1200"/>
              </a:spcAft>
              <a:buFont typeface="Arial"/>
              <a:buChar char="•"/>
              <a:defRPr/>
            </a:pPr>
            <a:r>
              <a:rPr lang="es-ES_tradnl" sz="2400" b="1" kern="0" dirty="0">
                <a:solidFill>
                  <a:srgbClr val="4B5A60"/>
                </a:solidFill>
                <a:latin typeface="Cambria"/>
                <a:cs typeface="Cambria"/>
              </a:rPr>
              <a:t> Diferente prevalencia de resistencias</a:t>
            </a:r>
          </a:p>
          <a:p>
            <a:pPr marL="268288" lvl="1">
              <a:lnSpc>
                <a:spcPct val="250000"/>
              </a:lnSpc>
              <a:spcAft>
                <a:spcPts val="1200"/>
              </a:spcAft>
              <a:buFont typeface="Arial"/>
              <a:buChar char="•"/>
              <a:defRPr/>
            </a:pPr>
            <a:r>
              <a:rPr lang="es-ES_tradnl" sz="2400" b="1" kern="0" dirty="0">
                <a:solidFill>
                  <a:srgbClr val="4B5A60"/>
                </a:solidFill>
                <a:latin typeface="Cambria"/>
                <a:cs typeface="Cambria"/>
              </a:rPr>
              <a:t> Otras </a:t>
            </a:r>
            <a:r>
              <a:rPr lang="es-ES_tradnl" sz="2400" b="1" kern="0" dirty="0" err="1">
                <a:solidFill>
                  <a:srgbClr val="4B5A60"/>
                </a:solidFill>
                <a:latin typeface="Cambria"/>
                <a:cs typeface="Cambria"/>
              </a:rPr>
              <a:t>coinfecciones</a:t>
            </a:r>
            <a:endParaRPr lang="es-ES_tradnl" sz="2400" b="1" kern="0" dirty="0">
              <a:solidFill>
                <a:srgbClr val="4B5A60"/>
              </a:solidFill>
              <a:latin typeface="Cambria"/>
              <a:cs typeface="Cambria"/>
            </a:endParaRPr>
          </a:p>
          <a:p>
            <a:pPr marL="268288" lvl="1">
              <a:lnSpc>
                <a:spcPct val="250000"/>
              </a:lnSpc>
              <a:spcAft>
                <a:spcPts val="1200"/>
              </a:spcAft>
              <a:buFont typeface="Arial"/>
              <a:buChar char="•"/>
              <a:defRPr/>
            </a:pPr>
            <a:r>
              <a:rPr lang="es-ES_tradnl" sz="2400" b="1" kern="0" dirty="0">
                <a:solidFill>
                  <a:srgbClr val="4B5A60"/>
                </a:solidFill>
                <a:latin typeface="Cambria"/>
                <a:cs typeface="Cambria"/>
              </a:rPr>
              <a:t> Estado general de salud</a:t>
            </a:r>
          </a:p>
        </p:txBody>
      </p:sp>
      <p:sp>
        <p:nvSpPr>
          <p:cNvPr id="31747" name="Rectangle 6"/>
          <p:cNvSpPr>
            <a:spLocks noChangeArrowheads="1"/>
          </p:cNvSpPr>
          <p:nvPr/>
        </p:nvSpPr>
        <p:spPr bwMode="auto">
          <a:xfrm>
            <a:off x="-47500" y="6479125"/>
            <a:ext cx="12280349" cy="39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80000"/>
              </a:lnSpc>
            </a:pPr>
            <a:r>
              <a:rPr lang="en-US" sz="800" b="1" i="1" dirty="0">
                <a:solidFill>
                  <a:srgbClr val="FFFF99"/>
                </a:solidFill>
                <a:latin typeface="Times New Roman" charset="0"/>
                <a:cs typeface="Times New Roman" charset="0"/>
              </a:rPr>
              <a:t>..</a:t>
            </a:r>
          </a:p>
          <a:p>
            <a:pPr algn="r">
              <a:lnSpc>
                <a:spcPct val="80000"/>
              </a:lnSpc>
            </a:pPr>
            <a:r>
              <a:rPr lang="en-US" sz="800" b="1" i="1" dirty="0">
                <a:latin typeface="Times New Roman" charset="0"/>
                <a:cs typeface="Times New Roman" charset="0"/>
              </a:rPr>
              <a:t>Pérez-Molina JA. Journal of Viral Hepatitis, 2011, 18, 294–299 . </a:t>
            </a:r>
            <a:r>
              <a:rPr lang="en-US" sz="800" b="1" i="1" dirty="0" err="1">
                <a:latin typeface="Times New Roman" charset="0"/>
                <a:cs typeface="Times New Roman" charset="0"/>
              </a:rPr>
              <a:t>Yebra</a:t>
            </a:r>
            <a:r>
              <a:rPr lang="en-US" sz="800" b="1" i="1" dirty="0">
                <a:latin typeface="Times New Roman" charset="0"/>
                <a:cs typeface="Times New Roman" charset="0"/>
              </a:rPr>
              <a:t> G. AIDS Res Hum Retroviruses 2009;25:37. </a:t>
            </a:r>
            <a:r>
              <a:rPr lang="en-US" sz="800" b="1" i="1" dirty="0" err="1">
                <a:latin typeface="Times New Roman" charset="0"/>
                <a:cs typeface="Times New Roman" charset="0"/>
              </a:rPr>
              <a:t>Lugada</a:t>
            </a:r>
            <a:r>
              <a:rPr lang="en-US" sz="800" b="1" i="1" dirty="0">
                <a:latin typeface="Times New Roman" charset="0"/>
                <a:cs typeface="Times New Roman" charset="0"/>
              </a:rPr>
              <a:t> ES. </a:t>
            </a:r>
            <a:r>
              <a:rPr lang="en-US" sz="800" b="1" i="1" dirty="0" err="1">
                <a:latin typeface="Times New Roman" charset="0"/>
                <a:cs typeface="Times New Roman" charset="0"/>
              </a:rPr>
              <a:t>Clin</a:t>
            </a:r>
            <a:r>
              <a:rPr lang="en-US" sz="800" b="1" i="1" dirty="0">
                <a:latin typeface="Times New Roman" charset="0"/>
                <a:cs typeface="Times New Roman" charset="0"/>
              </a:rPr>
              <a:t> </a:t>
            </a:r>
            <a:r>
              <a:rPr lang="en-US" sz="800" b="1" i="1" dirty="0" err="1">
                <a:latin typeface="Times New Roman" charset="0"/>
                <a:cs typeface="Times New Roman" charset="0"/>
              </a:rPr>
              <a:t>Diagn</a:t>
            </a:r>
            <a:r>
              <a:rPr lang="en-US" sz="800" b="1" i="1" dirty="0">
                <a:latin typeface="Times New Roman" charset="0"/>
                <a:cs typeface="Times New Roman" charset="0"/>
              </a:rPr>
              <a:t> Lab </a:t>
            </a:r>
            <a:r>
              <a:rPr lang="en-US" sz="800" b="1" i="1" dirty="0" err="1">
                <a:latin typeface="Times New Roman" charset="0"/>
                <a:cs typeface="Times New Roman" charset="0"/>
              </a:rPr>
              <a:t>Immunol</a:t>
            </a:r>
            <a:r>
              <a:rPr lang="en-US" sz="800" b="1" i="1" dirty="0">
                <a:latin typeface="Times New Roman" charset="0"/>
                <a:cs typeface="Times New Roman" charset="0"/>
              </a:rPr>
              <a:t> 2004;11:29. </a:t>
            </a:r>
            <a:r>
              <a:rPr lang="en-US" sz="800" b="1" i="1" dirty="0" err="1">
                <a:latin typeface="Times New Roman" charset="0"/>
                <a:cs typeface="Times New Roman" charset="0"/>
              </a:rPr>
              <a:t>Yebra</a:t>
            </a:r>
            <a:r>
              <a:rPr lang="en-US" sz="800" b="1" i="1" dirty="0">
                <a:latin typeface="Times New Roman" charset="0"/>
                <a:cs typeface="Times New Roman" charset="0"/>
              </a:rPr>
              <a:t> G. </a:t>
            </a:r>
            <a:r>
              <a:rPr lang="en-US" sz="800" b="1" i="1" dirty="0" err="1">
                <a:latin typeface="Times New Roman" charset="0"/>
                <a:cs typeface="Times New Roman" charset="0"/>
              </a:rPr>
              <a:t>PLoS</a:t>
            </a:r>
            <a:r>
              <a:rPr lang="en-US" sz="800" b="1" i="1" dirty="0">
                <a:latin typeface="Times New Roman" charset="0"/>
                <a:cs typeface="Times New Roman" charset="0"/>
              </a:rPr>
              <a:t> ONE 2012;6: 26757. Dore GJ. J AIDS 2001;26:283. Hoffmann CJ. Lancet Infect Dis 2007;7:402. </a:t>
            </a:r>
            <a:r>
              <a:rPr lang="en-US" sz="800" b="1" i="1" dirty="0" err="1">
                <a:latin typeface="Times New Roman" charset="0"/>
                <a:cs typeface="Times New Roman" charset="0"/>
              </a:rPr>
              <a:t>Tedaldi</a:t>
            </a:r>
            <a:r>
              <a:rPr lang="en-US" sz="800" b="1" i="1" dirty="0">
                <a:latin typeface="Times New Roman" charset="0"/>
                <a:cs typeface="Times New Roman" charset="0"/>
              </a:rPr>
              <a:t> EM. J AIDS 2008;47:441. Perez-Molina J. </a:t>
            </a:r>
            <a:r>
              <a:rPr lang="en-US" sz="800" b="1" i="1" dirty="0" err="1">
                <a:latin typeface="Times New Roman" charset="0"/>
                <a:cs typeface="Times New Roman" charset="0"/>
              </a:rPr>
              <a:t>Curr</a:t>
            </a:r>
            <a:r>
              <a:rPr lang="en-US" sz="800" b="1" i="1" dirty="0">
                <a:latin typeface="Times New Roman" charset="0"/>
                <a:cs typeface="Times New Roman" charset="0"/>
              </a:rPr>
              <a:t> HIV Research 2010;8: 521.. </a:t>
            </a:r>
            <a:r>
              <a:rPr lang="en-US" sz="800" b="1" i="1" dirty="0" err="1">
                <a:latin typeface="Times New Roman" charset="0"/>
                <a:cs typeface="Times New Roman" charset="0"/>
              </a:rPr>
              <a:t>Sellier</a:t>
            </a:r>
            <a:r>
              <a:rPr lang="en-US" sz="800" b="1" i="1" dirty="0">
                <a:latin typeface="Times New Roman" charset="0"/>
                <a:cs typeface="Times New Roman" charset="0"/>
              </a:rPr>
              <a:t> PO. JAIDS 2011e60.</a:t>
            </a:r>
            <a:endParaRPr lang="en-US" sz="800" b="1" i="1" dirty="0">
              <a:solidFill>
                <a:srgbClr val="FFFF99"/>
              </a:solidFill>
              <a:latin typeface="Times New Roman" charset="0"/>
              <a:cs typeface="Times New Roman" charset="0"/>
            </a:endParaRPr>
          </a:p>
        </p:txBody>
      </p:sp>
      <p:pic>
        <p:nvPicPr>
          <p:cNvPr id="12" name="Marcador de contenido 30"/>
          <p:cNvPicPr>
            <a:picLocks noGrp="1" noChangeAspect="1"/>
          </p:cNvPicPr>
          <p:nvPr>
            <p:ph sz="quarter" idx="4294967295"/>
          </p:nvPr>
        </p:nvPicPr>
        <p:blipFill>
          <a:blip r:embed="rId3"/>
          <a:srcRect t="1157" b="1157"/>
          <a:stretch>
            <a:fillRect/>
          </a:stretch>
        </p:blipFill>
        <p:spPr>
          <a:xfrm>
            <a:off x="10446504" y="4057850"/>
            <a:ext cx="792163" cy="773113"/>
          </a:xfrm>
          <a:effectLst>
            <a:outerShdw blurRad="50800" dist="88900" dir="2700000" algn="tl" rotWithShape="0">
              <a:srgbClr val="000000">
                <a:alpha val="43000"/>
              </a:srgbClr>
            </a:outerShdw>
          </a:effectLst>
        </p:spPr>
      </p:pic>
      <p:pic>
        <p:nvPicPr>
          <p:cNvPr id="13" name="Imagen 12"/>
          <p:cNvPicPr>
            <a:picLocks noChangeAspect="1"/>
          </p:cNvPicPr>
          <p:nvPr/>
        </p:nvPicPr>
        <p:blipFill>
          <a:blip r:embed="rId4"/>
          <a:stretch>
            <a:fillRect/>
          </a:stretch>
        </p:blipFill>
        <p:spPr>
          <a:xfrm>
            <a:off x="9570999" y="4035411"/>
            <a:ext cx="776287" cy="776288"/>
          </a:xfrm>
          <a:prstGeom prst="rect">
            <a:avLst/>
          </a:prstGeom>
          <a:effectLst>
            <a:outerShdw blurRad="50800" dist="63500" dir="2700000" algn="tl" rotWithShape="0">
              <a:srgbClr val="000000">
                <a:alpha val="43000"/>
              </a:srgbClr>
            </a:outerShdw>
          </a:effectLst>
        </p:spPr>
      </p:pic>
      <p:pic>
        <p:nvPicPr>
          <p:cNvPr id="14" name="Imagen 13"/>
          <p:cNvPicPr>
            <a:picLocks noChangeAspect="1"/>
          </p:cNvPicPr>
          <p:nvPr/>
        </p:nvPicPr>
        <p:blipFill>
          <a:blip r:embed="rId5"/>
          <a:stretch>
            <a:fillRect/>
          </a:stretch>
        </p:blipFill>
        <p:spPr>
          <a:xfrm>
            <a:off x="9761499" y="5139215"/>
            <a:ext cx="1536700" cy="1223962"/>
          </a:xfrm>
          <a:prstGeom prst="rect">
            <a:avLst/>
          </a:prstGeom>
          <a:ln>
            <a:noFill/>
          </a:ln>
          <a:effectLst>
            <a:outerShdw blurRad="292100" dist="139700" dir="2700000" algn="tl" rotWithShape="0">
              <a:srgbClr val="333333">
                <a:alpha val="65000"/>
              </a:srgbClr>
            </a:outerShdw>
          </a:effectLst>
        </p:spPr>
      </p:pic>
      <p:sp>
        <p:nvSpPr>
          <p:cNvPr id="31751" name="CuadroTexto 14"/>
          <p:cNvSpPr txBox="1">
            <a:spLocks noChangeArrowheads="1"/>
          </p:cNvSpPr>
          <p:nvPr/>
        </p:nvSpPr>
        <p:spPr bwMode="auto">
          <a:xfrm>
            <a:off x="11145799" y="3937933"/>
            <a:ext cx="1857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p>
        </p:txBody>
      </p:sp>
      <p:pic>
        <p:nvPicPr>
          <p:cNvPr id="16" name="Imagen 15"/>
          <p:cNvPicPr>
            <a:picLocks noChangeAspect="1"/>
          </p:cNvPicPr>
          <p:nvPr/>
        </p:nvPicPr>
        <p:blipFill>
          <a:blip r:embed="rId6"/>
          <a:stretch>
            <a:fillRect/>
          </a:stretch>
        </p:blipFill>
        <p:spPr>
          <a:xfrm>
            <a:off x="8816439" y="768394"/>
            <a:ext cx="2887852" cy="1645200"/>
          </a:xfrm>
          <a:prstGeom prst="rect">
            <a:avLst/>
          </a:prstGeom>
          <a:effectLst>
            <a:outerShdw blurRad="50800" dist="38100" dir="2700000" algn="tl" rotWithShape="0">
              <a:srgbClr val="000000">
                <a:alpha val="43000"/>
              </a:srgbClr>
            </a:outerShdw>
          </a:effectLst>
        </p:spPr>
      </p:pic>
      <p:pic>
        <p:nvPicPr>
          <p:cNvPr id="17" name="Imagen 16"/>
          <p:cNvPicPr>
            <a:picLocks noChangeAspect="1"/>
          </p:cNvPicPr>
          <p:nvPr/>
        </p:nvPicPr>
        <p:blipFill>
          <a:blip r:embed="rId7"/>
          <a:srcRect l="6665" t="4482" r="10529"/>
          <a:stretch>
            <a:fillRect/>
          </a:stretch>
        </p:blipFill>
        <p:spPr>
          <a:xfrm>
            <a:off x="9698792" y="2741109"/>
            <a:ext cx="1296988" cy="966787"/>
          </a:xfrm>
          <a:prstGeom prst="rect">
            <a:avLst/>
          </a:prstGeom>
          <a:ln>
            <a:noFill/>
          </a:ln>
          <a:effectLst>
            <a:outerShdw blurRad="292100" dist="139700" dir="2700000" algn="tl" rotWithShape="0">
              <a:srgbClr val="333333">
                <a:alpha val="65000"/>
              </a:srgbClr>
            </a:outerShdw>
          </a:effectLst>
        </p:spPr>
      </p:pic>
      <p:sp>
        <p:nvSpPr>
          <p:cNvPr id="3" name="Rectángulo 2">
            <a:extLst>
              <a:ext uri="{FF2B5EF4-FFF2-40B4-BE49-F238E27FC236}">
                <a16:creationId xmlns:a16="http://schemas.microsoft.com/office/drawing/2014/main" id="{F28CA901-AB94-CBAB-AE86-443F4298758C}"/>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LA ATENCIÓN</a:t>
            </a:r>
          </a:p>
        </p:txBody>
      </p:sp>
    </p:spTree>
    <p:extLst>
      <p:ext uri="{BB962C8B-B14F-4D97-AF65-F5344CB8AC3E}">
        <p14:creationId xmlns:p14="http://schemas.microsoft.com/office/powerpoint/2010/main" val="2074558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87946" y="706187"/>
            <a:ext cx="5103431" cy="652463"/>
          </a:xfrm>
        </p:spPr>
        <p:txBody>
          <a:bodyPr/>
          <a:lstStyle/>
          <a:p>
            <a:pPr eaLnBrk="1" hangingPunct="1">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Condicionantes biológicos</a:t>
            </a:r>
          </a:p>
        </p:txBody>
      </p:sp>
      <p:sp>
        <p:nvSpPr>
          <p:cNvPr id="2" name="Rectángulo 1"/>
          <p:cNvSpPr/>
          <p:nvPr/>
        </p:nvSpPr>
        <p:spPr>
          <a:xfrm>
            <a:off x="207981" y="1532574"/>
            <a:ext cx="7993063" cy="4340612"/>
          </a:xfrm>
          <a:prstGeom prst="rect">
            <a:avLst/>
          </a:prstGeom>
        </p:spPr>
        <p:txBody>
          <a:bodyPr>
            <a:spAutoFit/>
          </a:bodyPr>
          <a:lstStyle/>
          <a:p>
            <a:pPr marL="268288" lvl="1">
              <a:lnSpc>
                <a:spcPct val="200000"/>
              </a:lnSpc>
              <a:spcAft>
                <a:spcPts val="1200"/>
              </a:spcAft>
              <a:buFont typeface="Arial"/>
              <a:buChar char="•"/>
              <a:defRPr/>
            </a:pPr>
            <a:r>
              <a:rPr lang="es-ES_tradnl" sz="3200" b="1" kern="0" dirty="0">
                <a:solidFill>
                  <a:srgbClr val="4B5A60"/>
                </a:solidFill>
                <a:latin typeface="Cambria"/>
                <a:cs typeface="Cambria"/>
              </a:rPr>
              <a:t> Metabolización de los fármacos</a:t>
            </a:r>
          </a:p>
          <a:p>
            <a:pPr marL="268288" lvl="1">
              <a:lnSpc>
                <a:spcPct val="200000"/>
              </a:lnSpc>
              <a:spcAft>
                <a:spcPts val="1200"/>
              </a:spcAft>
              <a:buFont typeface="Arial"/>
              <a:buChar char="•"/>
              <a:defRPr/>
            </a:pPr>
            <a:r>
              <a:rPr lang="es-ES_tradnl" sz="3200" b="1" kern="0" dirty="0">
                <a:solidFill>
                  <a:srgbClr val="4B5A60"/>
                </a:solidFill>
                <a:latin typeface="Cambria"/>
                <a:cs typeface="Cambria"/>
              </a:rPr>
              <a:t> Valores de laboratorio</a:t>
            </a:r>
          </a:p>
          <a:p>
            <a:pPr marL="268288" lvl="1">
              <a:lnSpc>
                <a:spcPct val="200000"/>
              </a:lnSpc>
              <a:spcAft>
                <a:spcPts val="1200"/>
              </a:spcAft>
              <a:buFont typeface="Arial"/>
              <a:buChar char="•"/>
              <a:defRPr/>
            </a:pPr>
            <a:r>
              <a:rPr lang="es-ES_tradnl" sz="3200" b="1" kern="0" dirty="0">
                <a:solidFill>
                  <a:srgbClr val="4B5A60"/>
                </a:solidFill>
                <a:latin typeface="Cambria"/>
                <a:cs typeface="Cambria"/>
              </a:rPr>
              <a:t> Tolerabilidad </a:t>
            </a:r>
            <a:r>
              <a:rPr lang="es-ES_tradnl" sz="3200" b="1" kern="0" dirty="0" err="1">
                <a:solidFill>
                  <a:srgbClr val="4B5A60"/>
                </a:solidFill>
                <a:latin typeface="Cambria"/>
                <a:cs typeface="Cambria"/>
              </a:rPr>
              <a:t>ARVs</a:t>
            </a:r>
            <a:endParaRPr lang="es-ES_tradnl" sz="3200" b="1" kern="0" dirty="0">
              <a:solidFill>
                <a:srgbClr val="4B5A60"/>
              </a:solidFill>
              <a:latin typeface="Cambria"/>
              <a:cs typeface="Cambria"/>
            </a:endParaRPr>
          </a:p>
          <a:p>
            <a:pPr marL="268288" lvl="1">
              <a:lnSpc>
                <a:spcPct val="200000"/>
              </a:lnSpc>
              <a:spcAft>
                <a:spcPts val="1200"/>
              </a:spcAft>
              <a:buFont typeface="Arial"/>
              <a:buChar char="•"/>
              <a:defRPr/>
            </a:pPr>
            <a:r>
              <a:rPr lang="es-ES_tradnl" sz="3200" b="1" kern="0" dirty="0">
                <a:solidFill>
                  <a:srgbClr val="4B5A60"/>
                </a:solidFill>
                <a:latin typeface="Cambria"/>
                <a:cs typeface="Cambria"/>
              </a:rPr>
              <a:t> Deterioro inmunológico</a:t>
            </a:r>
          </a:p>
        </p:txBody>
      </p:sp>
      <p:sp>
        <p:nvSpPr>
          <p:cNvPr id="33795" name="Rectangle 6"/>
          <p:cNvSpPr>
            <a:spLocks noChangeArrowheads="1"/>
          </p:cNvSpPr>
          <p:nvPr/>
        </p:nvSpPr>
        <p:spPr bwMode="auto">
          <a:xfrm>
            <a:off x="1494756" y="6517337"/>
            <a:ext cx="10697244"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90000"/>
              </a:lnSpc>
            </a:pPr>
            <a:r>
              <a:rPr lang="en-US" sz="800" b="1" i="1" dirty="0" err="1">
                <a:latin typeface="Times New Roman" charset="0"/>
                <a:cs typeface="Times New Roman" charset="0"/>
              </a:rPr>
              <a:t>Lugada</a:t>
            </a:r>
            <a:r>
              <a:rPr lang="en-US" sz="800" b="1" i="1" dirty="0">
                <a:latin typeface="Times New Roman" charset="0"/>
                <a:cs typeface="Times New Roman" charset="0"/>
              </a:rPr>
              <a:t> ES. </a:t>
            </a:r>
            <a:r>
              <a:rPr lang="en-US" sz="800" b="1" i="1" dirty="0" err="1">
                <a:latin typeface="Times New Roman" charset="0"/>
                <a:cs typeface="Times New Roman" charset="0"/>
              </a:rPr>
              <a:t>Clin</a:t>
            </a:r>
            <a:r>
              <a:rPr lang="en-US" sz="800" b="1" i="1" dirty="0">
                <a:latin typeface="Times New Roman" charset="0"/>
                <a:cs typeface="Times New Roman" charset="0"/>
              </a:rPr>
              <a:t> </a:t>
            </a:r>
            <a:r>
              <a:rPr lang="en-US" sz="800" b="1" i="1" dirty="0" err="1">
                <a:latin typeface="Times New Roman" charset="0"/>
                <a:cs typeface="Times New Roman" charset="0"/>
              </a:rPr>
              <a:t>Diagn</a:t>
            </a:r>
            <a:r>
              <a:rPr lang="en-US" sz="800" b="1" i="1" dirty="0">
                <a:latin typeface="Times New Roman" charset="0"/>
                <a:cs typeface="Times New Roman" charset="0"/>
              </a:rPr>
              <a:t> Lab </a:t>
            </a:r>
            <a:r>
              <a:rPr lang="en-US" sz="800" b="1" i="1" dirty="0" err="1">
                <a:latin typeface="Times New Roman" charset="0"/>
                <a:cs typeface="Times New Roman" charset="0"/>
              </a:rPr>
              <a:t>Immunol</a:t>
            </a:r>
            <a:r>
              <a:rPr lang="en-US" sz="800" b="1" i="1" dirty="0">
                <a:latin typeface="Times New Roman" charset="0"/>
                <a:cs typeface="Times New Roman" charset="0"/>
              </a:rPr>
              <a:t>. 2004;11:29. </a:t>
            </a:r>
            <a:r>
              <a:rPr lang="en-US" sz="800" b="1" i="1" dirty="0" err="1">
                <a:latin typeface="Times New Roman" charset="0"/>
                <a:cs typeface="Times New Roman" charset="0"/>
              </a:rPr>
              <a:t>Ngowi</a:t>
            </a:r>
            <a:r>
              <a:rPr lang="en-US" sz="800" b="1" i="1" dirty="0">
                <a:latin typeface="Times New Roman" charset="0"/>
                <a:cs typeface="Times New Roman" charset="0"/>
              </a:rPr>
              <a:t> BJ. BMC Infect Dis. 2009;9:1. </a:t>
            </a:r>
            <a:r>
              <a:rPr lang="es-ES_tradnl" sz="800" b="1" i="1" dirty="0">
                <a:latin typeface="Times New Roman" charset="0"/>
                <a:cs typeface="Times New Roman" charset="0"/>
              </a:rPr>
              <a:t>Rice BD. AIDS 2012;26 PMID: 22781226. GESIDA </a:t>
            </a:r>
            <a:r>
              <a:rPr lang="es-ES_tradnl" sz="800" b="1" i="1" dirty="0" err="1">
                <a:latin typeface="Times New Roman" charset="0"/>
                <a:cs typeface="Times New Roman" charset="0"/>
              </a:rPr>
              <a:t>Enf</a:t>
            </a:r>
            <a:r>
              <a:rPr lang="es-ES_tradnl" sz="800" b="1" i="1" dirty="0">
                <a:latin typeface="Times New Roman" charset="0"/>
                <a:cs typeface="Times New Roman" charset="0"/>
              </a:rPr>
              <a:t> </a:t>
            </a:r>
            <a:r>
              <a:rPr lang="es-ES_tradnl" sz="800" b="1" i="1" dirty="0" err="1">
                <a:latin typeface="Times New Roman" charset="0"/>
                <a:cs typeface="Times New Roman" charset="0"/>
              </a:rPr>
              <a:t>Infecc</a:t>
            </a:r>
            <a:r>
              <a:rPr lang="es-ES_tradnl" sz="800" b="1" i="1" dirty="0">
                <a:latin typeface="Times New Roman" charset="0"/>
                <a:cs typeface="Times New Roman" charset="0"/>
              </a:rPr>
              <a:t> </a:t>
            </a:r>
            <a:r>
              <a:rPr lang="es-ES_tradnl" sz="800" b="1" i="1" dirty="0" err="1">
                <a:latin typeface="Times New Roman" charset="0"/>
                <a:cs typeface="Times New Roman" charset="0"/>
              </a:rPr>
              <a:t>Microbiol</a:t>
            </a:r>
            <a:r>
              <a:rPr lang="es-ES_tradnl" sz="800" b="1" i="1" dirty="0">
                <a:latin typeface="Times New Roman" charset="0"/>
                <a:cs typeface="Times New Roman" charset="0"/>
              </a:rPr>
              <a:t> </a:t>
            </a:r>
            <a:r>
              <a:rPr lang="es-ES_tradnl" sz="800" b="1" i="1" dirty="0" err="1">
                <a:latin typeface="Times New Roman" charset="0"/>
                <a:cs typeface="Times New Roman" charset="0"/>
              </a:rPr>
              <a:t>Clin</a:t>
            </a:r>
            <a:r>
              <a:rPr lang="es-ES_tradnl" sz="800" b="1" i="1" dirty="0">
                <a:latin typeface="Times New Roman" charset="0"/>
                <a:cs typeface="Times New Roman" charset="0"/>
              </a:rPr>
              <a:t> 2008;26:S356. </a:t>
            </a:r>
            <a:r>
              <a:rPr lang="en-US" sz="800" b="1" i="1" dirty="0" err="1">
                <a:latin typeface="Times New Roman" charset="0"/>
                <a:cs typeface="Times New Roman" charset="0"/>
              </a:rPr>
              <a:t>Tedaldi</a:t>
            </a:r>
            <a:r>
              <a:rPr lang="en-US" sz="800" b="1" i="1" dirty="0">
                <a:latin typeface="Times New Roman" charset="0"/>
                <a:cs typeface="Times New Roman" charset="0"/>
              </a:rPr>
              <a:t> EM. J AIDS 2008;47:441. Silverberg MJ. J Pain Symptom Manage 2009;38:197. Müller V. AIDS 2009;23:1269. May M. JID 2009;200:1729  </a:t>
            </a:r>
          </a:p>
        </p:txBody>
      </p:sp>
      <p:sp>
        <p:nvSpPr>
          <p:cNvPr id="33796" name="CuadroTexto 14"/>
          <p:cNvSpPr txBox="1">
            <a:spLocks noChangeArrowheads="1"/>
          </p:cNvSpPr>
          <p:nvPr/>
        </p:nvSpPr>
        <p:spPr bwMode="auto">
          <a:xfrm>
            <a:off x="9615489" y="3922713"/>
            <a:ext cx="1857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p>
        </p:txBody>
      </p:sp>
      <p:pic>
        <p:nvPicPr>
          <p:cNvPr id="6" name="Imagen 5"/>
          <p:cNvPicPr>
            <a:picLocks noChangeAspect="1"/>
          </p:cNvPicPr>
          <p:nvPr/>
        </p:nvPicPr>
        <p:blipFill>
          <a:blip r:embed="rId3"/>
          <a:stretch>
            <a:fillRect/>
          </a:stretch>
        </p:blipFill>
        <p:spPr>
          <a:xfrm>
            <a:off x="9801226" y="956645"/>
            <a:ext cx="1706456" cy="1151858"/>
          </a:xfrm>
          <a:prstGeom prst="rect">
            <a:avLst/>
          </a:prstGeom>
          <a:ln>
            <a:noFill/>
          </a:ln>
          <a:effectLst>
            <a:softEdge rad="112500"/>
          </a:effectLst>
        </p:spPr>
      </p:pic>
      <p:pic>
        <p:nvPicPr>
          <p:cNvPr id="3" name="Imagen 2"/>
          <p:cNvPicPr>
            <a:picLocks noChangeAspect="1"/>
          </p:cNvPicPr>
          <p:nvPr/>
        </p:nvPicPr>
        <p:blipFill>
          <a:blip r:embed="rId4"/>
          <a:stretch>
            <a:fillRect/>
          </a:stretch>
        </p:blipFill>
        <p:spPr>
          <a:xfrm>
            <a:off x="9899567" y="4351070"/>
            <a:ext cx="1728192" cy="1728192"/>
          </a:xfrm>
          <a:prstGeom prst="rect">
            <a:avLst/>
          </a:prstGeom>
          <a:ln>
            <a:noFill/>
          </a:ln>
          <a:effectLst>
            <a:softEdge rad="112500"/>
          </a:effectLst>
        </p:spPr>
      </p:pic>
      <p:pic>
        <p:nvPicPr>
          <p:cNvPr id="7" name="Imagen 6"/>
          <p:cNvPicPr>
            <a:picLocks noChangeAspect="1"/>
          </p:cNvPicPr>
          <p:nvPr/>
        </p:nvPicPr>
        <p:blipFill>
          <a:blip r:embed="rId5"/>
          <a:stretch>
            <a:fillRect/>
          </a:stretch>
        </p:blipFill>
        <p:spPr>
          <a:xfrm>
            <a:off x="9708357" y="2454381"/>
            <a:ext cx="2110612" cy="1463148"/>
          </a:xfrm>
          <a:prstGeom prst="rect">
            <a:avLst/>
          </a:prstGeom>
          <a:ln>
            <a:noFill/>
          </a:ln>
          <a:effectLst>
            <a:softEdge rad="112500"/>
          </a:effectLst>
        </p:spPr>
      </p:pic>
      <p:sp>
        <p:nvSpPr>
          <p:cNvPr id="5" name="Rectángulo 4">
            <a:extLst>
              <a:ext uri="{FF2B5EF4-FFF2-40B4-BE49-F238E27FC236}">
                <a16:creationId xmlns:a16="http://schemas.microsoft.com/office/drawing/2014/main" id="{64FA3385-2477-E11C-556C-FF56BACEC3BF}"/>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LA ATENCIÓN</a:t>
            </a:r>
          </a:p>
        </p:txBody>
      </p:sp>
    </p:spTree>
    <p:extLst>
      <p:ext uri="{BB962C8B-B14F-4D97-AF65-F5344CB8AC3E}">
        <p14:creationId xmlns:p14="http://schemas.microsoft.com/office/powerpoint/2010/main" val="1612168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349" y="695924"/>
            <a:ext cx="8229600" cy="652463"/>
          </a:xfrm>
        </p:spPr>
        <p:txBody>
          <a:bodyPr/>
          <a:lstStyle/>
          <a:p>
            <a:pPr algn="l" eaLnBrk="1" hangingPunct="1">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Condicionantes socioculturales</a:t>
            </a:r>
          </a:p>
        </p:txBody>
      </p:sp>
      <p:sp>
        <p:nvSpPr>
          <p:cNvPr id="2" name="Rectángulo 1"/>
          <p:cNvSpPr/>
          <p:nvPr/>
        </p:nvSpPr>
        <p:spPr>
          <a:xfrm>
            <a:off x="35349" y="1395120"/>
            <a:ext cx="7993063" cy="5095875"/>
          </a:xfrm>
          <a:prstGeom prst="rect">
            <a:avLst/>
          </a:prstGeom>
        </p:spPr>
        <p:txBody>
          <a:bodyPr>
            <a:spAutoFit/>
          </a:bodyPr>
          <a:lstStyle/>
          <a:p>
            <a:pPr marL="268288" lvl="1">
              <a:lnSpc>
                <a:spcPct val="110000"/>
              </a:lnSpc>
              <a:spcAft>
                <a:spcPts val="1200"/>
              </a:spcAft>
              <a:buFont typeface="Arial"/>
              <a:buChar char="•"/>
              <a:defRPr/>
            </a:pPr>
            <a:r>
              <a:rPr lang="es-ES_tradnl" b="1" kern="0" dirty="0">
                <a:solidFill>
                  <a:srgbClr val="4B5A60"/>
                </a:solidFill>
                <a:latin typeface="Cambria"/>
                <a:cs typeface="Cambria"/>
              </a:rPr>
              <a:t>Menor acceso/utilización de los servicios sanitarios:</a:t>
            </a:r>
          </a:p>
          <a:p>
            <a:pPr marL="725488" lvl="2">
              <a:spcAft>
                <a:spcPts val="1200"/>
              </a:spcAft>
              <a:buFont typeface="Arial"/>
              <a:buChar char="•"/>
              <a:defRPr/>
            </a:pPr>
            <a:r>
              <a:rPr lang="es-ES_tradnl" sz="1600" b="1" kern="0" dirty="0">
                <a:solidFill>
                  <a:srgbClr val="4B5A60"/>
                </a:solidFill>
                <a:latin typeface="Cambria"/>
                <a:cs typeface="Cambria"/>
              </a:rPr>
              <a:t>Desconocimiento trámites administrativos</a:t>
            </a:r>
          </a:p>
          <a:p>
            <a:pPr marL="725488" lvl="2">
              <a:spcAft>
                <a:spcPts val="1200"/>
              </a:spcAft>
              <a:buFont typeface="Arial"/>
              <a:buChar char="•"/>
              <a:defRPr/>
            </a:pPr>
            <a:r>
              <a:rPr lang="es-ES_tradnl" sz="1600" b="1" kern="0" dirty="0">
                <a:solidFill>
                  <a:srgbClr val="4B5A60"/>
                </a:solidFill>
                <a:latin typeface="Cambria"/>
                <a:cs typeface="Cambria"/>
              </a:rPr>
              <a:t>Dificultades de comunicación</a:t>
            </a:r>
          </a:p>
          <a:p>
            <a:pPr marL="725488" lvl="2">
              <a:spcAft>
                <a:spcPts val="1200"/>
              </a:spcAft>
              <a:buFont typeface="Arial"/>
              <a:buChar char="•"/>
              <a:defRPr/>
            </a:pPr>
            <a:r>
              <a:rPr lang="es-ES_tradnl" sz="1600" b="1" kern="0" dirty="0">
                <a:solidFill>
                  <a:srgbClr val="4B5A60"/>
                </a:solidFill>
                <a:latin typeface="Cambria"/>
                <a:cs typeface="Cambria"/>
              </a:rPr>
              <a:t>Falta de recursos económicos para servicios sin financiación</a:t>
            </a:r>
          </a:p>
          <a:p>
            <a:pPr marL="268288" lvl="1">
              <a:lnSpc>
                <a:spcPct val="110000"/>
              </a:lnSpc>
              <a:spcAft>
                <a:spcPts val="1200"/>
              </a:spcAft>
              <a:buFont typeface="Arial"/>
              <a:buChar char="•"/>
              <a:defRPr/>
            </a:pPr>
            <a:r>
              <a:rPr lang="es-ES_tradnl" b="1" kern="0" dirty="0">
                <a:solidFill>
                  <a:srgbClr val="4B5A60"/>
                </a:solidFill>
                <a:latin typeface="Cambria"/>
                <a:cs typeface="Cambria"/>
              </a:rPr>
              <a:t>Menor información sobre la infección VIH:</a:t>
            </a:r>
          </a:p>
          <a:p>
            <a:pPr marL="725488" lvl="2">
              <a:lnSpc>
                <a:spcPct val="90000"/>
              </a:lnSpc>
              <a:spcAft>
                <a:spcPts val="1200"/>
              </a:spcAft>
              <a:buFont typeface="Arial"/>
              <a:buChar char="•"/>
              <a:defRPr/>
            </a:pPr>
            <a:r>
              <a:rPr lang="es-ES_tradnl" sz="1600" b="1" kern="0" dirty="0">
                <a:solidFill>
                  <a:srgbClr val="4B5A60"/>
                </a:solidFill>
                <a:latin typeface="Cambria"/>
                <a:cs typeface="Cambria"/>
              </a:rPr>
              <a:t>Transmisión</a:t>
            </a:r>
          </a:p>
          <a:p>
            <a:pPr marL="725488" lvl="2">
              <a:lnSpc>
                <a:spcPct val="90000"/>
              </a:lnSpc>
              <a:spcAft>
                <a:spcPts val="1200"/>
              </a:spcAft>
              <a:buFont typeface="Arial"/>
              <a:buChar char="•"/>
              <a:defRPr/>
            </a:pPr>
            <a:r>
              <a:rPr lang="es-ES_tradnl" sz="1600" b="1" kern="0" dirty="0">
                <a:solidFill>
                  <a:srgbClr val="4B5A60"/>
                </a:solidFill>
                <a:latin typeface="Cambria"/>
                <a:cs typeface="Cambria"/>
              </a:rPr>
              <a:t>Prevención</a:t>
            </a:r>
          </a:p>
          <a:p>
            <a:pPr marL="725488" lvl="2">
              <a:lnSpc>
                <a:spcPct val="90000"/>
              </a:lnSpc>
              <a:spcAft>
                <a:spcPts val="1200"/>
              </a:spcAft>
              <a:buFont typeface="Arial"/>
              <a:buChar char="•"/>
              <a:defRPr/>
            </a:pPr>
            <a:r>
              <a:rPr lang="es-ES_tradnl" sz="1600" b="1" kern="0" dirty="0">
                <a:solidFill>
                  <a:srgbClr val="4B5A60"/>
                </a:solidFill>
                <a:latin typeface="Cambria"/>
                <a:cs typeface="Cambria"/>
              </a:rPr>
              <a:t>Tratamiento</a:t>
            </a:r>
          </a:p>
          <a:p>
            <a:pPr marL="268288" lvl="1">
              <a:lnSpc>
                <a:spcPct val="110000"/>
              </a:lnSpc>
              <a:spcAft>
                <a:spcPts val="1200"/>
              </a:spcAft>
              <a:buFont typeface="Arial"/>
              <a:buChar char="•"/>
              <a:defRPr/>
            </a:pPr>
            <a:r>
              <a:rPr lang="es-ES_tradnl" b="1" kern="0" dirty="0">
                <a:solidFill>
                  <a:srgbClr val="4B5A60"/>
                </a:solidFill>
                <a:latin typeface="Cambria"/>
                <a:cs typeface="Cambria"/>
              </a:rPr>
              <a:t>Factores culturales/idioma</a:t>
            </a:r>
          </a:p>
          <a:p>
            <a:pPr marL="268288" lvl="1">
              <a:lnSpc>
                <a:spcPct val="110000"/>
              </a:lnSpc>
              <a:spcAft>
                <a:spcPts val="1200"/>
              </a:spcAft>
              <a:buFont typeface="Arial"/>
              <a:buChar char="•"/>
              <a:defRPr/>
            </a:pPr>
            <a:r>
              <a:rPr lang="es-ES_tradnl" b="1" kern="0" dirty="0">
                <a:solidFill>
                  <a:srgbClr val="4B5A60"/>
                </a:solidFill>
                <a:latin typeface="Cambria"/>
                <a:cs typeface="Cambria"/>
              </a:rPr>
              <a:t>Estigma</a:t>
            </a:r>
          </a:p>
          <a:p>
            <a:pPr marL="268288" lvl="1">
              <a:lnSpc>
                <a:spcPct val="110000"/>
              </a:lnSpc>
              <a:spcAft>
                <a:spcPts val="1200"/>
              </a:spcAft>
              <a:buFont typeface="Arial"/>
              <a:buChar char="•"/>
              <a:defRPr/>
            </a:pPr>
            <a:r>
              <a:rPr lang="es-ES_tradnl" b="1" kern="0" dirty="0">
                <a:solidFill>
                  <a:srgbClr val="4B5A60"/>
                </a:solidFill>
                <a:latin typeface="Cambria"/>
                <a:cs typeface="Cambria"/>
              </a:rPr>
              <a:t>Problemas legales/burocráticas</a:t>
            </a:r>
          </a:p>
          <a:p>
            <a:pPr marL="268288" lvl="1">
              <a:lnSpc>
                <a:spcPct val="110000"/>
              </a:lnSpc>
              <a:spcAft>
                <a:spcPts val="1200"/>
              </a:spcAft>
              <a:buFont typeface="Arial"/>
              <a:buChar char="•"/>
              <a:defRPr/>
            </a:pPr>
            <a:r>
              <a:rPr lang="es-ES_tradnl" b="1" kern="0" dirty="0">
                <a:solidFill>
                  <a:srgbClr val="4B5A60"/>
                </a:solidFill>
                <a:latin typeface="Cambria"/>
                <a:cs typeface="Cambria"/>
              </a:rPr>
              <a:t>Mayor dificultad en su atención médica</a:t>
            </a:r>
          </a:p>
        </p:txBody>
      </p:sp>
      <p:sp>
        <p:nvSpPr>
          <p:cNvPr id="35843" name="CuadroTexto 14"/>
          <p:cNvSpPr txBox="1">
            <a:spLocks noChangeArrowheads="1"/>
          </p:cNvSpPr>
          <p:nvPr/>
        </p:nvSpPr>
        <p:spPr bwMode="auto">
          <a:xfrm>
            <a:off x="9615489" y="3922713"/>
            <a:ext cx="1857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p>
        </p:txBody>
      </p:sp>
      <p:pic>
        <p:nvPicPr>
          <p:cNvPr id="9" name="Picture 5"/>
          <p:cNvPicPr>
            <a:picLocks noChangeAspect="1" noChangeArrowheads="1"/>
          </p:cNvPicPr>
          <p:nvPr/>
        </p:nvPicPr>
        <p:blipFill>
          <a:blip r:embed="rId3"/>
          <a:srcRect/>
          <a:stretch>
            <a:fillRect/>
          </a:stretch>
        </p:blipFill>
        <p:spPr bwMode="auto">
          <a:xfrm>
            <a:off x="9250879" y="3081249"/>
            <a:ext cx="2905772" cy="3571963"/>
          </a:xfrm>
          <a:prstGeom prst="rect">
            <a:avLst/>
          </a:prstGeom>
          <a:ln>
            <a:noFill/>
          </a:ln>
          <a:effectLst>
            <a:softEdge rad="112500"/>
          </a:effectLst>
        </p:spPr>
      </p:pic>
      <p:sp>
        <p:nvSpPr>
          <p:cNvPr id="35845" name="Rectangle 6"/>
          <p:cNvSpPr>
            <a:spLocks noChangeArrowheads="1"/>
          </p:cNvSpPr>
          <p:nvPr/>
        </p:nvSpPr>
        <p:spPr bwMode="auto">
          <a:xfrm>
            <a:off x="-83127" y="6653212"/>
            <a:ext cx="12275127" cy="20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90000"/>
              </a:lnSpc>
            </a:pPr>
            <a:r>
              <a:rPr lang="en-US" sz="800" b="1" i="1" dirty="0">
                <a:latin typeface="Times New Roman" charset="0"/>
                <a:cs typeface="Times New Roman" charset="0"/>
              </a:rPr>
              <a:t>Rodríguez-</a:t>
            </a:r>
            <a:r>
              <a:rPr lang="en-US" sz="800" b="1" i="1" dirty="0" err="1">
                <a:latin typeface="Times New Roman" charset="0"/>
                <a:cs typeface="Times New Roman" charset="0"/>
              </a:rPr>
              <a:t>ÁlvarezE</a:t>
            </a:r>
            <a:r>
              <a:rPr lang="en-US" sz="800" b="1" i="1" dirty="0">
                <a:latin typeface="Times New Roman" charset="0"/>
                <a:cs typeface="Times New Roman" charset="0"/>
              </a:rPr>
              <a:t>. J Immigrant Minority Health DOI 10.1007/s10903-012-9597-3. 1. </a:t>
            </a:r>
            <a:r>
              <a:rPr lang="en-US" sz="800" b="1" i="1" dirty="0" err="1">
                <a:latin typeface="Times New Roman" charset="0"/>
                <a:cs typeface="Times New Roman" charset="0"/>
              </a:rPr>
              <a:t>Nöstlinger</a:t>
            </a:r>
            <a:r>
              <a:rPr lang="en-US" sz="800" b="1" i="1" dirty="0">
                <a:latin typeface="Times New Roman" charset="0"/>
                <a:cs typeface="Times New Roman" charset="0"/>
              </a:rPr>
              <a:t> C, </a:t>
            </a:r>
            <a:r>
              <a:rPr lang="en-US" sz="800" b="1" i="1" dirty="0" err="1">
                <a:latin typeface="Times New Roman" charset="0"/>
                <a:cs typeface="Times New Roman" charset="0"/>
              </a:rPr>
              <a:t>Cosaert</a:t>
            </a:r>
            <a:r>
              <a:rPr lang="en-US" sz="800" b="1" i="1" dirty="0">
                <a:latin typeface="Times New Roman" charset="0"/>
                <a:cs typeface="Times New Roman" charset="0"/>
              </a:rPr>
              <a:t> T, </a:t>
            </a:r>
            <a:r>
              <a:rPr lang="en-US" sz="800" b="1" i="1" dirty="0" err="1">
                <a:latin typeface="Times New Roman" charset="0"/>
                <a:cs typeface="Times New Roman" charset="0"/>
              </a:rPr>
              <a:t>Landeghem</a:t>
            </a:r>
            <a:r>
              <a:rPr lang="en-US" sz="800" b="1" i="1" dirty="0">
                <a:latin typeface="Times New Roman" charset="0"/>
                <a:cs typeface="Times New Roman" charset="0"/>
              </a:rPr>
              <a:t> E Van, et al. HIV among migrants in precarious circumstances in the EU and European Economic Area. Lancet HIV 2022; 9:e428–e437. </a:t>
            </a:r>
          </a:p>
        </p:txBody>
      </p:sp>
      <p:sp>
        <p:nvSpPr>
          <p:cNvPr id="3" name="Rectángulo 2">
            <a:extLst>
              <a:ext uri="{FF2B5EF4-FFF2-40B4-BE49-F238E27FC236}">
                <a16:creationId xmlns:a16="http://schemas.microsoft.com/office/drawing/2014/main" id="{2721DCBA-E9B8-185D-524E-643253F0A89F}"/>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LA ATENCIÓN</a:t>
            </a:r>
          </a:p>
        </p:txBody>
      </p:sp>
    </p:spTree>
    <p:extLst>
      <p:ext uri="{BB962C8B-B14F-4D97-AF65-F5344CB8AC3E}">
        <p14:creationId xmlns:p14="http://schemas.microsoft.com/office/powerpoint/2010/main" val="2322664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uadroTexto 4"/>
          <p:cNvSpPr txBox="1">
            <a:spLocks noChangeArrowheads="1"/>
          </p:cNvSpPr>
          <p:nvPr/>
        </p:nvSpPr>
        <p:spPr bwMode="auto">
          <a:xfrm>
            <a:off x="1660521" y="6521306"/>
            <a:ext cx="10531479"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_tradnl" sz="700" b="1" i="1" dirty="0">
                <a:latin typeface="Times New Roman" charset="0"/>
                <a:cs typeface="Times New Roman" charset="0"/>
              </a:rPr>
              <a:t>R. </a:t>
            </a:r>
            <a:r>
              <a:rPr lang="es-ES_tradnl" sz="700" b="1" i="1" dirty="0" err="1">
                <a:latin typeface="Times New Roman" charset="0"/>
                <a:cs typeface="Times New Roman" charset="0"/>
              </a:rPr>
              <a:t>Navaza</a:t>
            </a:r>
            <a:r>
              <a:rPr lang="es-ES_tradnl" sz="700" b="1" i="1" dirty="0">
                <a:latin typeface="Times New Roman" charset="0"/>
                <a:cs typeface="Times New Roman" charset="0"/>
              </a:rPr>
              <a:t> B, Navarro M, </a:t>
            </a:r>
            <a:r>
              <a:rPr lang="es-ES_tradnl" sz="700" b="1" i="1" dirty="0" err="1">
                <a:latin typeface="Times New Roman" charset="0"/>
                <a:cs typeface="Times New Roman" charset="0"/>
              </a:rPr>
              <a:t>Guionnet</a:t>
            </a:r>
            <a:r>
              <a:rPr lang="es-ES_tradnl" sz="700" b="1" i="1" dirty="0">
                <a:latin typeface="Times New Roman" charset="0"/>
                <a:cs typeface="Times New Roman" charset="0"/>
              </a:rPr>
              <a:t> A, Pérez-Molina J.A, López-Vélez R. </a:t>
            </a:r>
            <a:r>
              <a:rPr lang="es-ES_tradnl" sz="700" b="1" i="1" dirty="0" err="1">
                <a:latin typeface="Times New Roman" charset="0"/>
                <a:cs typeface="Times New Roman" charset="0"/>
              </a:rPr>
              <a:t>Africa</a:t>
            </a:r>
            <a:r>
              <a:rPr lang="es-ES_tradnl" sz="700" b="1" i="1" dirty="0">
                <a:latin typeface="Times New Roman" charset="0"/>
                <a:cs typeface="Times New Roman" charset="0"/>
              </a:rPr>
              <a:t>, </a:t>
            </a:r>
            <a:r>
              <a:rPr lang="es-ES_tradnl" sz="700" b="1" i="1" dirty="0" err="1">
                <a:latin typeface="Times New Roman" charset="0"/>
                <a:cs typeface="Times New Roman" charset="0"/>
              </a:rPr>
              <a:t>Blood</a:t>
            </a:r>
            <a:r>
              <a:rPr lang="es-ES_tradnl" sz="700" b="1" i="1" dirty="0">
                <a:latin typeface="Times New Roman" charset="0"/>
                <a:cs typeface="Times New Roman" charset="0"/>
              </a:rPr>
              <a:t>, and HIV: </a:t>
            </a:r>
            <a:r>
              <a:rPr lang="es-ES_tradnl" sz="700" b="1" i="1" dirty="0" err="1">
                <a:latin typeface="Times New Roman" charset="0"/>
                <a:cs typeface="Times New Roman" charset="0"/>
              </a:rPr>
              <a:t>Overcoming</a:t>
            </a:r>
            <a:r>
              <a:rPr lang="es-ES_tradnl" sz="700" b="1" i="1" dirty="0">
                <a:latin typeface="Times New Roman" charset="0"/>
                <a:cs typeface="Times New Roman" charset="0"/>
              </a:rPr>
              <a:t> Cultural </a:t>
            </a:r>
            <a:r>
              <a:rPr lang="es-ES_tradnl" sz="700" b="1" i="1" dirty="0" err="1">
                <a:latin typeface="Times New Roman" charset="0"/>
                <a:cs typeface="Times New Roman" charset="0"/>
              </a:rPr>
              <a:t>Barriers</a:t>
            </a:r>
            <a:r>
              <a:rPr lang="es-ES_tradnl" sz="700" b="1" i="1" dirty="0">
                <a:latin typeface="Times New Roman" charset="0"/>
                <a:cs typeface="Times New Roman" charset="0"/>
              </a:rPr>
              <a:t> </a:t>
            </a:r>
            <a:r>
              <a:rPr lang="es-ES_tradnl" sz="700" b="1" i="1" dirty="0" err="1">
                <a:latin typeface="Times New Roman" charset="0"/>
                <a:cs typeface="Times New Roman" charset="0"/>
              </a:rPr>
              <a:t>regarding</a:t>
            </a:r>
            <a:r>
              <a:rPr lang="es-ES_tradnl" sz="700" b="1" i="1" dirty="0">
                <a:latin typeface="Times New Roman" charset="0"/>
                <a:cs typeface="Times New Roman" charset="0"/>
              </a:rPr>
              <a:t> HIV </a:t>
            </a:r>
            <a:r>
              <a:rPr lang="es-ES_tradnl" sz="700" b="1" i="1" dirty="0" err="1">
                <a:latin typeface="Times New Roman" charset="0"/>
                <a:cs typeface="Times New Roman" charset="0"/>
              </a:rPr>
              <a:t>Blood</a:t>
            </a:r>
            <a:r>
              <a:rPr lang="es-ES_tradnl" sz="700" b="1" i="1" dirty="0">
                <a:latin typeface="Times New Roman" charset="0"/>
                <a:cs typeface="Times New Roman" charset="0"/>
              </a:rPr>
              <a:t> </a:t>
            </a:r>
            <a:r>
              <a:rPr lang="es-ES_tradnl" sz="700" b="1" i="1" dirty="0" err="1">
                <a:latin typeface="Times New Roman" charset="0"/>
                <a:cs typeface="Times New Roman" charset="0"/>
              </a:rPr>
              <a:t>Testing</a:t>
            </a:r>
            <a:r>
              <a:rPr lang="es-ES_tradnl" sz="700" b="1" i="1" dirty="0">
                <a:latin typeface="Times New Roman" charset="0"/>
                <a:cs typeface="Times New Roman" charset="0"/>
              </a:rPr>
              <a:t>. AIDS &amp; </a:t>
            </a:r>
            <a:r>
              <a:rPr lang="es-ES_tradnl" sz="700" b="1" i="1" dirty="0" err="1">
                <a:latin typeface="Times New Roman" charset="0"/>
                <a:cs typeface="Times New Roman" charset="0"/>
              </a:rPr>
              <a:t>Bahaviour</a:t>
            </a:r>
            <a:r>
              <a:rPr lang="es-ES_tradnl" sz="700" b="1" i="1" dirty="0">
                <a:latin typeface="Times New Roman" charset="0"/>
                <a:cs typeface="Times New Roman" charset="0"/>
              </a:rPr>
              <a:t> 2012;16:30. </a:t>
            </a:r>
            <a:r>
              <a:rPr lang="es-ES_tradnl" sz="700" b="1" i="1" dirty="0" err="1">
                <a:latin typeface="Times New Roman" charset="0"/>
                <a:cs typeface="Times New Roman" charset="0"/>
              </a:rPr>
              <a:t>Fakoya</a:t>
            </a:r>
            <a:r>
              <a:rPr lang="es-ES_tradnl" sz="700" b="1" i="1" dirty="0">
                <a:latin typeface="Times New Roman" charset="0"/>
                <a:cs typeface="Times New Roman" charset="0"/>
              </a:rPr>
              <a:t> I, et al. </a:t>
            </a:r>
            <a:r>
              <a:rPr lang="es-ES_tradnl" sz="700" b="1" i="1" dirty="0" err="1">
                <a:latin typeface="Times New Roman" charset="0"/>
                <a:cs typeface="Times New Roman" charset="0"/>
              </a:rPr>
              <a:t>Barriers</a:t>
            </a:r>
            <a:r>
              <a:rPr lang="es-ES_tradnl" sz="700" b="1" i="1" dirty="0">
                <a:latin typeface="Times New Roman" charset="0"/>
                <a:cs typeface="Times New Roman" charset="0"/>
              </a:rPr>
              <a:t> </a:t>
            </a:r>
            <a:r>
              <a:rPr lang="es-ES_tradnl" sz="700" b="1" i="1" dirty="0" err="1">
                <a:latin typeface="Times New Roman" charset="0"/>
                <a:cs typeface="Times New Roman" charset="0"/>
              </a:rPr>
              <a:t>to</a:t>
            </a:r>
            <a:r>
              <a:rPr lang="es-ES_tradnl" sz="700" b="1" i="1" dirty="0">
                <a:latin typeface="Times New Roman" charset="0"/>
                <a:cs typeface="Times New Roman" charset="0"/>
              </a:rPr>
              <a:t> HIV </a:t>
            </a:r>
            <a:r>
              <a:rPr lang="es-ES_tradnl" sz="700" b="1" i="1" dirty="0" err="1">
                <a:latin typeface="Times New Roman" charset="0"/>
                <a:cs typeface="Times New Roman" charset="0"/>
              </a:rPr>
              <a:t>testing</a:t>
            </a:r>
            <a:r>
              <a:rPr lang="es-ES_tradnl" sz="700" b="1" i="1" dirty="0">
                <a:latin typeface="Times New Roman" charset="0"/>
                <a:cs typeface="Times New Roman" charset="0"/>
              </a:rPr>
              <a:t> </a:t>
            </a:r>
            <a:r>
              <a:rPr lang="es-ES_tradnl" sz="700" b="1" i="1" dirty="0" err="1">
                <a:latin typeface="Times New Roman" charset="0"/>
                <a:cs typeface="Times New Roman" charset="0"/>
              </a:rPr>
              <a:t>for</a:t>
            </a:r>
            <a:r>
              <a:rPr lang="es-ES_tradnl" sz="700" b="1" i="1" dirty="0">
                <a:latin typeface="Times New Roman" charset="0"/>
                <a:cs typeface="Times New Roman" charset="0"/>
              </a:rPr>
              <a:t> </a:t>
            </a:r>
            <a:r>
              <a:rPr lang="es-ES_tradnl" sz="700" b="1" i="1" dirty="0" err="1">
                <a:latin typeface="Times New Roman" charset="0"/>
                <a:cs typeface="Times New Roman" charset="0"/>
              </a:rPr>
              <a:t>migrant</a:t>
            </a:r>
            <a:r>
              <a:rPr lang="es-ES_tradnl" sz="700" b="1" i="1" dirty="0">
                <a:latin typeface="Times New Roman" charset="0"/>
                <a:cs typeface="Times New Roman" charset="0"/>
              </a:rPr>
              <a:t> </a:t>
            </a:r>
            <a:r>
              <a:rPr lang="es-ES_tradnl" sz="700" b="1" i="1" dirty="0" err="1">
                <a:latin typeface="Times New Roman" charset="0"/>
                <a:cs typeface="Times New Roman" charset="0"/>
              </a:rPr>
              <a:t>black</a:t>
            </a:r>
            <a:r>
              <a:rPr lang="es-ES_tradnl" sz="700" b="1" i="1" dirty="0">
                <a:latin typeface="Times New Roman" charset="0"/>
                <a:cs typeface="Times New Roman" charset="0"/>
              </a:rPr>
              <a:t> </a:t>
            </a:r>
            <a:r>
              <a:rPr lang="es-ES_tradnl" sz="700" b="1" i="1" dirty="0" err="1">
                <a:latin typeface="Times New Roman" charset="0"/>
                <a:cs typeface="Times New Roman" charset="0"/>
              </a:rPr>
              <a:t>africans</a:t>
            </a:r>
            <a:r>
              <a:rPr lang="es-ES_tradnl" sz="700" b="1" i="1" dirty="0">
                <a:latin typeface="Times New Roman" charset="0"/>
                <a:cs typeface="Times New Roman" charset="0"/>
              </a:rPr>
              <a:t> in Western </a:t>
            </a:r>
            <a:r>
              <a:rPr lang="es-ES_tradnl" sz="700" b="1" i="1" dirty="0" err="1">
                <a:latin typeface="Times New Roman" charset="0"/>
                <a:cs typeface="Times New Roman" charset="0"/>
              </a:rPr>
              <a:t>Europe</a:t>
            </a:r>
            <a:r>
              <a:rPr lang="es-ES_tradnl" sz="700" b="1" i="1" dirty="0">
                <a:latin typeface="Times New Roman" charset="0"/>
                <a:cs typeface="Times New Roman" charset="0"/>
              </a:rPr>
              <a:t>. HIV Medicine, 2008, </a:t>
            </a:r>
            <a:r>
              <a:rPr lang="es-ES_tradnl" sz="700" b="1" i="1" dirty="0" err="1">
                <a:latin typeface="Times New Roman" charset="0"/>
                <a:cs typeface="Times New Roman" charset="0"/>
              </a:rPr>
              <a:t>Suppl</a:t>
            </a:r>
            <a:r>
              <a:rPr lang="es-ES_tradnl" sz="700" b="1" i="1" dirty="0">
                <a:latin typeface="Times New Roman" charset="0"/>
                <a:cs typeface="Times New Roman" charset="0"/>
              </a:rPr>
              <a:t> 2:23</a:t>
            </a:r>
          </a:p>
        </p:txBody>
      </p:sp>
      <p:pic>
        <p:nvPicPr>
          <p:cNvPr id="7" name="Picture 11"/>
          <p:cNvPicPr>
            <a:picLocks noChangeAspect="1" noChangeArrowheads="1"/>
          </p:cNvPicPr>
          <p:nvPr/>
        </p:nvPicPr>
        <p:blipFill>
          <a:blip r:embed="rId2"/>
          <a:srcRect r="7849"/>
          <a:stretch>
            <a:fillRect/>
          </a:stretch>
        </p:blipFill>
        <p:spPr bwMode="auto">
          <a:xfrm>
            <a:off x="8009510" y="957517"/>
            <a:ext cx="3942945" cy="5363612"/>
          </a:xfrm>
          <a:prstGeom prst="rect">
            <a:avLst/>
          </a:prstGeom>
          <a:ln>
            <a:noFill/>
          </a:ln>
          <a:effectLst>
            <a:softEdge rad="112500"/>
          </a:effectLst>
        </p:spPr>
      </p:pic>
      <p:sp>
        <p:nvSpPr>
          <p:cNvPr id="2" name="Rectángulo 1"/>
          <p:cNvSpPr/>
          <p:nvPr/>
        </p:nvSpPr>
        <p:spPr>
          <a:xfrm>
            <a:off x="239545" y="1439207"/>
            <a:ext cx="6192838" cy="4964113"/>
          </a:xfrm>
          <a:prstGeom prst="rect">
            <a:avLst/>
          </a:prstGeom>
        </p:spPr>
        <p:txBody>
          <a:bodyPr>
            <a:spAutoFit/>
          </a:bodyPr>
          <a:lstStyle/>
          <a:p>
            <a:pPr marL="179388" indent="-179388">
              <a:lnSpc>
                <a:spcPct val="120000"/>
              </a:lnSpc>
              <a:spcBef>
                <a:spcPts val="2000"/>
              </a:spcBef>
              <a:buClr>
                <a:schemeClr val="tx1">
                  <a:lumMod val="75000"/>
                  <a:lumOff val="25000"/>
                </a:schemeClr>
              </a:buClr>
              <a:buFont typeface="Arial" pitchFamily="34" charset="0"/>
              <a:buChar char="•"/>
              <a:defRPr/>
            </a:pPr>
            <a:r>
              <a:rPr lang="es-ES_tradnl" sz="1900" b="1" dirty="0">
                <a:solidFill>
                  <a:schemeClr val="tx1">
                    <a:lumMod val="75000"/>
                    <a:lumOff val="25000"/>
                  </a:schemeClr>
                </a:solidFill>
                <a:latin typeface="Cambria"/>
                <a:cs typeface="Cambria"/>
              </a:rPr>
              <a:t>Con frecuencia los subsaharianos son reacios a hacerse análisis de sangre/test VIH:</a:t>
            </a:r>
          </a:p>
          <a:p>
            <a:pPr marL="628650" lvl="1" indent="-171450">
              <a:spcBef>
                <a:spcPts val="2000"/>
              </a:spcBef>
              <a:buClr>
                <a:schemeClr val="tx1">
                  <a:lumMod val="75000"/>
                  <a:lumOff val="25000"/>
                </a:schemeClr>
              </a:buClr>
              <a:buFont typeface="Arial" pitchFamily="34" charset="0"/>
              <a:buChar char="•"/>
              <a:defRPr/>
            </a:pPr>
            <a:r>
              <a:rPr lang="es-ES_tradnl" sz="1900" b="1" dirty="0">
                <a:solidFill>
                  <a:schemeClr val="tx1">
                    <a:lumMod val="75000"/>
                    <a:lumOff val="25000"/>
                  </a:schemeClr>
                </a:solidFill>
                <a:latin typeface="Cambria"/>
                <a:cs typeface="Cambria"/>
              </a:rPr>
              <a:t>Confusión entre donación y análisis</a:t>
            </a:r>
          </a:p>
          <a:p>
            <a:pPr marL="628650" lvl="1" indent="-171450">
              <a:spcBef>
                <a:spcPts val="2000"/>
              </a:spcBef>
              <a:buClr>
                <a:schemeClr val="tx1">
                  <a:lumMod val="75000"/>
                  <a:lumOff val="25000"/>
                </a:schemeClr>
              </a:buClr>
              <a:buFont typeface="Arial" pitchFamily="34" charset="0"/>
              <a:buChar char="•"/>
              <a:defRPr/>
            </a:pPr>
            <a:r>
              <a:rPr lang="es-ES_tradnl" sz="1900" b="1" dirty="0">
                <a:solidFill>
                  <a:schemeClr val="tx1">
                    <a:lumMod val="75000"/>
                    <a:lumOff val="25000"/>
                  </a:schemeClr>
                </a:solidFill>
                <a:latin typeface="Cambria"/>
                <a:cs typeface="Cambria"/>
              </a:rPr>
              <a:t>Desconfianza en el sistema (venta de sangre)</a:t>
            </a:r>
          </a:p>
          <a:p>
            <a:pPr marL="628650" lvl="1" indent="-171450">
              <a:spcBef>
                <a:spcPts val="2000"/>
              </a:spcBef>
              <a:buClr>
                <a:schemeClr val="tx1">
                  <a:lumMod val="75000"/>
                  <a:lumOff val="25000"/>
                </a:schemeClr>
              </a:buClr>
              <a:buFont typeface="Arial" pitchFamily="34" charset="0"/>
              <a:buChar char="•"/>
              <a:defRPr/>
            </a:pPr>
            <a:r>
              <a:rPr lang="es-ES_tradnl" sz="1900" b="1" dirty="0">
                <a:solidFill>
                  <a:schemeClr val="tx1">
                    <a:lumMod val="75000"/>
                    <a:lumOff val="25000"/>
                  </a:schemeClr>
                </a:solidFill>
                <a:latin typeface="Cambria"/>
                <a:cs typeface="Cambria"/>
              </a:rPr>
              <a:t>Desconocimiento del sistema sanitario (ausencia de modelo preventivo, medicina tradicional) </a:t>
            </a:r>
          </a:p>
          <a:p>
            <a:pPr marL="628650" lvl="1" indent="-171450">
              <a:spcBef>
                <a:spcPts val="2000"/>
              </a:spcBef>
              <a:buClr>
                <a:schemeClr val="tx1">
                  <a:lumMod val="75000"/>
                  <a:lumOff val="25000"/>
                </a:schemeClr>
              </a:buClr>
              <a:buFont typeface="Arial" pitchFamily="34" charset="0"/>
              <a:buChar char="•"/>
              <a:defRPr/>
            </a:pPr>
            <a:r>
              <a:rPr lang="es-ES_tradnl" sz="1900" b="1" dirty="0">
                <a:solidFill>
                  <a:schemeClr val="tx1">
                    <a:lumMod val="75000"/>
                    <a:lumOff val="25000"/>
                  </a:schemeClr>
                </a:solidFill>
                <a:latin typeface="Cambria"/>
                <a:cs typeface="Cambria"/>
              </a:rPr>
              <a:t>Mística de la sangre</a:t>
            </a:r>
          </a:p>
          <a:p>
            <a:pPr marL="628650" lvl="1" indent="-171450">
              <a:spcBef>
                <a:spcPts val="2000"/>
              </a:spcBef>
              <a:buClr>
                <a:schemeClr val="tx1">
                  <a:lumMod val="75000"/>
                  <a:lumOff val="25000"/>
                </a:schemeClr>
              </a:buClr>
              <a:buFont typeface="Arial" pitchFamily="34" charset="0"/>
              <a:buChar char="•"/>
              <a:defRPr/>
            </a:pPr>
            <a:r>
              <a:rPr lang="es-ES_tradnl" sz="1900" b="1" dirty="0">
                <a:solidFill>
                  <a:schemeClr val="tx1">
                    <a:lumMod val="75000"/>
                    <a:lumOff val="25000"/>
                  </a:schemeClr>
                </a:solidFill>
                <a:latin typeface="Cambria"/>
                <a:cs typeface="Cambria"/>
              </a:rPr>
              <a:t>Sentido comunitario</a:t>
            </a:r>
          </a:p>
          <a:p>
            <a:pPr marL="628650" lvl="1" indent="-171450">
              <a:spcBef>
                <a:spcPts val="2000"/>
              </a:spcBef>
              <a:buClr>
                <a:schemeClr val="tx1">
                  <a:lumMod val="75000"/>
                  <a:lumOff val="25000"/>
                </a:schemeClr>
              </a:buClr>
              <a:buFont typeface="Arial" pitchFamily="34" charset="0"/>
              <a:buChar char="•"/>
              <a:defRPr/>
            </a:pPr>
            <a:r>
              <a:rPr lang="es-ES_tradnl" sz="1900" b="1" dirty="0">
                <a:solidFill>
                  <a:schemeClr val="tx1">
                    <a:lumMod val="75000"/>
                    <a:lumOff val="25000"/>
                  </a:schemeClr>
                </a:solidFill>
                <a:latin typeface="Cambria"/>
                <a:cs typeface="Cambria"/>
              </a:rPr>
              <a:t>Estigmatización</a:t>
            </a:r>
          </a:p>
          <a:p>
            <a:pPr marL="268288" lvl="1">
              <a:spcAft>
                <a:spcPts val="1200"/>
              </a:spcAft>
              <a:buFont typeface="Arial"/>
              <a:buChar char="•"/>
              <a:defRPr/>
            </a:pPr>
            <a:endParaRPr lang="es-ES_tradnl" sz="1900" b="1" kern="0" dirty="0">
              <a:solidFill>
                <a:srgbClr val="4B5A60"/>
              </a:solidFill>
              <a:latin typeface="Cambria"/>
              <a:cs typeface="Cambria"/>
            </a:endParaRPr>
          </a:p>
        </p:txBody>
      </p:sp>
      <p:sp>
        <p:nvSpPr>
          <p:cNvPr id="11" name="1 Título"/>
          <p:cNvSpPr>
            <a:spLocks noGrp="1"/>
          </p:cNvSpPr>
          <p:nvPr>
            <p:ph type="title"/>
          </p:nvPr>
        </p:nvSpPr>
        <p:spPr>
          <a:xfrm>
            <a:off x="124849" y="824314"/>
            <a:ext cx="8640960" cy="652463"/>
          </a:xfrm>
        </p:spPr>
        <p:txBody>
          <a:bodyPr/>
          <a:lstStyle/>
          <a:p>
            <a:pPr algn="l" eaLnBrk="1" hangingPunct="1">
              <a:defRPr/>
            </a:pPr>
            <a:r>
              <a:rPr lang="es-ES" sz="24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Condicionantes socioculturales: conocimiento infección VIH </a:t>
            </a:r>
          </a:p>
        </p:txBody>
      </p:sp>
      <p:sp>
        <p:nvSpPr>
          <p:cNvPr id="3" name="Rectángulo 2">
            <a:extLst>
              <a:ext uri="{FF2B5EF4-FFF2-40B4-BE49-F238E27FC236}">
                <a16:creationId xmlns:a16="http://schemas.microsoft.com/office/drawing/2014/main" id="{5E0C5D83-40EC-BC4A-DDF6-C2F51450063B}"/>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LA ATENCIÓN</a:t>
            </a:r>
          </a:p>
        </p:txBody>
      </p:sp>
    </p:spTree>
    <p:extLst>
      <p:ext uri="{BB962C8B-B14F-4D97-AF65-F5344CB8AC3E}">
        <p14:creationId xmlns:p14="http://schemas.microsoft.com/office/powerpoint/2010/main" val="1734579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349" y="695924"/>
            <a:ext cx="8229600" cy="652463"/>
          </a:xfrm>
        </p:spPr>
        <p:txBody>
          <a:bodyPr>
            <a:normAutofit fontScale="90000"/>
          </a:bodyPr>
          <a:lstStyle/>
          <a:p>
            <a:pPr algn="l" eaLnBrk="1" hangingPunct="1">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Condicionantes socioculturales: entorno social</a:t>
            </a:r>
          </a:p>
        </p:txBody>
      </p:sp>
      <p:sp>
        <p:nvSpPr>
          <p:cNvPr id="35843" name="CuadroTexto 14"/>
          <p:cNvSpPr txBox="1">
            <a:spLocks noChangeArrowheads="1"/>
          </p:cNvSpPr>
          <p:nvPr/>
        </p:nvSpPr>
        <p:spPr bwMode="auto">
          <a:xfrm>
            <a:off x="9615489" y="3922713"/>
            <a:ext cx="1857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p>
        </p:txBody>
      </p:sp>
      <p:sp>
        <p:nvSpPr>
          <p:cNvPr id="35845" name="Rectangle 6"/>
          <p:cNvSpPr>
            <a:spLocks noChangeArrowheads="1"/>
          </p:cNvSpPr>
          <p:nvPr/>
        </p:nvSpPr>
        <p:spPr bwMode="auto">
          <a:xfrm>
            <a:off x="-83127" y="6653212"/>
            <a:ext cx="1227512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eaLnBrk="1" hangingPunct="1"/>
            <a:r>
              <a:rPr lang="es-ES_tradnl" sz="800" b="1" i="1" dirty="0" err="1">
                <a:latin typeface="Times New Roman" charset="0"/>
                <a:cs typeface="Times New Roman" charset="0"/>
              </a:rPr>
              <a:t>Guionnet</a:t>
            </a:r>
            <a:r>
              <a:rPr lang="es-ES_tradnl" sz="800" b="1" i="1" dirty="0">
                <a:latin typeface="Times New Roman" charset="0"/>
                <a:cs typeface="Times New Roman" charset="0"/>
              </a:rPr>
              <a:t> A, Pizarro de la Fuente B, </a:t>
            </a:r>
            <a:r>
              <a:rPr lang="es-ES_tradnl" sz="800" b="1" i="1" dirty="0" err="1">
                <a:latin typeface="Times New Roman" charset="0"/>
                <a:cs typeface="Times New Roman" charset="0"/>
              </a:rPr>
              <a:t>Lopez-Velez</a:t>
            </a:r>
            <a:r>
              <a:rPr lang="es-ES_tradnl" sz="800" b="1" i="1" dirty="0">
                <a:latin typeface="Times New Roman" charset="0"/>
                <a:cs typeface="Times New Roman" charset="0"/>
              </a:rPr>
              <a:t> R, Perez-Molina JA. </a:t>
            </a:r>
            <a:r>
              <a:rPr lang="es-ES_tradnl" sz="800" b="1" i="1" dirty="0" err="1">
                <a:latin typeface="Times New Roman" charset="0"/>
                <a:cs typeface="Times New Roman" charset="0"/>
              </a:rPr>
              <a:t>Immigrant</a:t>
            </a:r>
            <a:r>
              <a:rPr lang="es-ES_tradnl" sz="800" b="1" i="1" dirty="0">
                <a:latin typeface="Times New Roman" charset="0"/>
                <a:cs typeface="Times New Roman" charset="0"/>
              </a:rPr>
              <a:t> </a:t>
            </a:r>
            <a:r>
              <a:rPr lang="es-ES_tradnl" sz="800" b="1" i="1" dirty="0" err="1">
                <a:latin typeface="Times New Roman" charset="0"/>
                <a:cs typeface="Times New Roman" charset="0"/>
              </a:rPr>
              <a:t>women</a:t>
            </a:r>
            <a:r>
              <a:rPr lang="es-ES_tradnl" sz="800" b="1" i="1" dirty="0">
                <a:latin typeface="Times New Roman" charset="0"/>
                <a:cs typeface="Times New Roman" charset="0"/>
              </a:rPr>
              <a:t> living </a:t>
            </a:r>
            <a:r>
              <a:rPr lang="es-ES_tradnl" sz="800" b="1" i="1" dirty="0" err="1">
                <a:latin typeface="Times New Roman" charset="0"/>
                <a:cs typeface="Times New Roman" charset="0"/>
              </a:rPr>
              <a:t>with</a:t>
            </a:r>
            <a:r>
              <a:rPr lang="es-ES_tradnl" sz="800" b="1" i="1" dirty="0">
                <a:latin typeface="Times New Roman" charset="0"/>
                <a:cs typeface="Times New Roman" charset="0"/>
              </a:rPr>
              <a:t> HIV in </a:t>
            </a:r>
            <a:r>
              <a:rPr lang="es-ES_tradnl" sz="800" b="1" i="1" dirty="0" err="1">
                <a:latin typeface="Times New Roman" charset="0"/>
                <a:cs typeface="Times New Roman" charset="0"/>
              </a:rPr>
              <a:t>Spain</a:t>
            </a:r>
            <a:r>
              <a:rPr lang="es-ES_tradnl" sz="800" b="1" i="1" dirty="0">
                <a:latin typeface="Times New Roman" charset="0"/>
                <a:cs typeface="Times New Roman" charset="0"/>
              </a:rPr>
              <a:t>: a </a:t>
            </a:r>
            <a:r>
              <a:rPr lang="es-ES_tradnl" sz="800" b="1" i="1" dirty="0" err="1">
                <a:latin typeface="Times New Roman" charset="0"/>
                <a:cs typeface="Times New Roman" charset="0"/>
              </a:rPr>
              <a:t>qualitative</a:t>
            </a:r>
            <a:r>
              <a:rPr lang="es-ES_tradnl" sz="800" b="1" i="1" dirty="0">
                <a:latin typeface="Times New Roman" charset="0"/>
                <a:cs typeface="Times New Roman" charset="0"/>
              </a:rPr>
              <a:t> </a:t>
            </a:r>
            <a:r>
              <a:rPr lang="es-ES_tradnl" sz="800" b="1" i="1" dirty="0" err="1">
                <a:latin typeface="Times New Roman" charset="0"/>
                <a:cs typeface="Times New Roman" charset="0"/>
              </a:rPr>
              <a:t>approach</a:t>
            </a:r>
            <a:r>
              <a:rPr lang="es-ES_tradnl" sz="800" b="1" i="1" dirty="0">
                <a:latin typeface="Times New Roman" charset="0"/>
                <a:cs typeface="Times New Roman" charset="0"/>
              </a:rPr>
              <a:t> </a:t>
            </a:r>
            <a:r>
              <a:rPr lang="es-ES_tradnl" sz="800" b="1" i="1" dirty="0" err="1">
                <a:latin typeface="Times New Roman" charset="0"/>
                <a:cs typeface="Times New Roman" charset="0"/>
              </a:rPr>
              <a:t>to</a:t>
            </a:r>
            <a:r>
              <a:rPr lang="es-ES_tradnl" sz="800" b="1" i="1" dirty="0">
                <a:latin typeface="Times New Roman" charset="0"/>
                <a:cs typeface="Times New Roman" charset="0"/>
              </a:rPr>
              <a:t> </a:t>
            </a:r>
            <a:r>
              <a:rPr lang="es-ES_tradnl" sz="800" b="1" i="1" dirty="0" err="1">
                <a:latin typeface="Times New Roman" charset="0"/>
                <a:cs typeface="Times New Roman" charset="0"/>
              </a:rPr>
              <a:t>encourage</a:t>
            </a:r>
            <a:r>
              <a:rPr lang="es-ES_tradnl" sz="800" b="1" i="1" dirty="0">
                <a:latin typeface="Times New Roman" charset="0"/>
                <a:cs typeface="Times New Roman" charset="0"/>
              </a:rPr>
              <a:t> medical </a:t>
            </a:r>
            <a:r>
              <a:rPr lang="es-ES_tradnl" sz="800" b="1" i="1" dirty="0" err="1">
                <a:latin typeface="Times New Roman" charset="0"/>
                <a:cs typeface="Times New Roman" charset="0"/>
              </a:rPr>
              <a:t>follow</a:t>
            </a:r>
            <a:r>
              <a:rPr lang="es-ES_tradnl" sz="800" b="1" i="1" dirty="0">
                <a:latin typeface="Times New Roman" charset="0"/>
                <a:cs typeface="Times New Roman" charset="0"/>
              </a:rPr>
              <a:t>-up. BMC </a:t>
            </a:r>
            <a:r>
              <a:rPr lang="es-ES_tradnl" sz="800" b="1" i="1" dirty="0" err="1">
                <a:latin typeface="Times New Roman" charset="0"/>
                <a:cs typeface="Times New Roman" charset="0"/>
              </a:rPr>
              <a:t>Public</a:t>
            </a:r>
            <a:r>
              <a:rPr lang="es-ES_tradnl" sz="800" b="1" i="1" dirty="0">
                <a:latin typeface="Times New Roman" charset="0"/>
                <a:cs typeface="Times New Roman" charset="0"/>
              </a:rPr>
              <a:t> </a:t>
            </a:r>
            <a:r>
              <a:rPr lang="es-ES_tradnl" sz="800" b="1" i="1" dirty="0" err="1">
                <a:latin typeface="Times New Roman" charset="0"/>
                <a:cs typeface="Times New Roman" charset="0"/>
              </a:rPr>
              <a:t>Health</a:t>
            </a:r>
            <a:r>
              <a:rPr lang="es-ES_tradnl" sz="800" b="1" i="1" dirty="0">
                <a:latin typeface="Times New Roman" charset="0"/>
                <a:cs typeface="Times New Roman" charset="0"/>
              </a:rPr>
              <a:t>. 2014;14(1):1115. </a:t>
            </a:r>
          </a:p>
        </p:txBody>
      </p:sp>
      <p:sp>
        <p:nvSpPr>
          <p:cNvPr id="3" name="Rectángulo 2">
            <a:extLst>
              <a:ext uri="{FF2B5EF4-FFF2-40B4-BE49-F238E27FC236}">
                <a16:creationId xmlns:a16="http://schemas.microsoft.com/office/drawing/2014/main" id="{2721DCBA-E9B8-185D-524E-643253F0A89F}"/>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LA ATENCIÓN</a:t>
            </a:r>
          </a:p>
        </p:txBody>
      </p:sp>
      <p:sp>
        <p:nvSpPr>
          <p:cNvPr id="5" name="Elipse 4">
            <a:extLst>
              <a:ext uri="{FF2B5EF4-FFF2-40B4-BE49-F238E27FC236}">
                <a16:creationId xmlns:a16="http://schemas.microsoft.com/office/drawing/2014/main" id="{4E850D72-BFB7-0B2D-3097-A04CD832E966}"/>
              </a:ext>
            </a:extLst>
          </p:cNvPr>
          <p:cNvSpPr/>
          <p:nvPr/>
        </p:nvSpPr>
        <p:spPr>
          <a:xfrm>
            <a:off x="1630136" y="2628112"/>
            <a:ext cx="2952750" cy="2952750"/>
          </a:xfrm>
          <a:prstGeom prst="ellipse">
            <a:avLst/>
          </a:prstGeom>
          <a:solidFill>
            <a:srgbClr val="FF2D2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cxnSp>
        <p:nvCxnSpPr>
          <p:cNvPr id="6" name="Conector recto de flecha 5">
            <a:extLst>
              <a:ext uri="{FF2B5EF4-FFF2-40B4-BE49-F238E27FC236}">
                <a16:creationId xmlns:a16="http://schemas.microsoft.com/office/drawing/2014/main" id="{234FEA16-0F36-3554-7155-6F27380BFE28}"/>
              </a:ext>
            </a:extLst>
          </p:cNvPr>
          <p:cNvCxnSpPr/>
          <p:nvPr/>
        </p:nvCxnSpPr>
        <p:spPr>
          <a:xfrm>
            <a:off x="3069999" y="1980412"/>
            <a:ext cx="5616575" cy="0"/>
          </a:xfrm>
          <a:prstGeom prst="straightConnector1">
            <a:avLst/>
          </a:prstGeom>
          <a:ln w="50800">
            <a:headEnd type="arrow"/>
            <a:tailEnd type="arrow"/>
          </a:ln>
        </p:spPr>
        <p:style>
          <a:lnRef idx="2">
            <a:schemeClr val="accent1"/>
          </a:lnRef>
          <a:fillRef idx="0">
            <a:schemeClr val="accent1"/>
          </a:fillRef>
          <a:effectRef idx="1">
            <a:schemeClr val="accent1"/>
          </a:effectRef>
          <a:fontRef idx="minor">
            <a:schemeClr val="tx1"/>
          </a:fontRef>
        </p:style>
      </p:cxnSp>
      <p:sp>
        <p:nvSpPr>
          <p:cNvPr id="7" name="CuadroTexto 6">
            <a:extLst>
              <a:ext uri="{FF2B5EF4-FFF2-40B4-BE49-F238E27FC236}">
                <a16:creationId xmlns:a16="http://schemas.microsoft.com/office/drawing/2014/main" id="{DD5EB643-AA15-1EAE-0413-D55ABED8F5DE}"/>
              </a:ext>
            </a:extLst>
          </p:cNvPr>
          <p:cNvSpPr txBox="1"/>
          <p:nvPr/>
        </p:nvSpPr>
        <p:spPr>
          <a:xfrm>
            <a:off x="4670199" y="1548612"/>
            <a:ext cx="2343150" cy="461962"/>
          </a:xfrm>
          <a:prstGeom prst="rect">
            <a:avLst/>
          </a:prstGeom>
          <a:noFill/>
        </p:spPr>
        <p:txBody>
          <a:bodyPr wrap="none">
            <a:spAutoFit/>
          </a:bodyPr>
          <a:lstStyle/>
          <a:p>
            <a:pPr>
              <a:defRPr/>
            </a:pPr>
            <a:r>
              <a:rPr lang="es-ES" sz="2400" b="1" i="1" dirty="0">
                <a:solidFill>
                  <a:schemeClr val="accent2">
                    <a:lumMod val="75000"/>
                  </a:schemeClr>
                </a:solidFill>
                <a:latin typeface="+mn-lt"/>
              </a:rPr>
              <a:t>Relación médico</a:t>
            </a:r>
          </a:p>
        </p:txBody>
      </p:sp>
      <p:sp>
        <p:nvSpPr>
          <p:cNvPr id="8" name="Elipse 7">
            <a:extLst>
              <a:ext uri="{FF2B5EF4-FFF2-40B4-BE49-F238E27FC236}">
                <a16:creationId xmlns:a16="http://schemas.microsoft.com/office/drawing/2014/main" id="{2EB9067B-7D75-72B3-F84A-D4A8CFBC1CA8}"/>
              </a:ext>
            </a:extLst>
          </p:cNvPr>
          <p:cNvSpPr/>
          <p:nvPr/>
        </p:nvSpPr>
        <p:spPr>
          <a:xfrm>
            <a:off x="2020661" y="2951962"/>
            <a:ext cx="2170113" cy="2305050"/>
          </a:xfrm>
          <a:prstGeom prst="ellipse">
            <a:avLst/>
          </a:prstGeom>
          <a:solidFill>
            <a:srgbClr val="00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0" name="Elipse 9">
            <a:extLst>
              <a:ext uri="{FF2B5EF4-FFF2-40B4-BE49-F238E27FC236}">
                <a16:creationId xmlns:a16="http://schemas.microsoft.com/office/drawing/2014/main" id="{4C38C3AB-93CB-AD10-B4B2-BDD51A266A37}"/>
              </a:ext>
            </a:extLst>
          </p:cNvPr>
          <p:cNvSpPr/>
          <p:nvPr/>
        </p:nvSpPr>
        <p:spPr>
          <a:xfrm>
            <a:off x="2434999" y="3393287"/>
            <a:ext cx="1341437" cy="1423987"/>
          </a:xfrm>
          <a:prstGeom prst="ellipse">
            <a:avLst/>
          </a:prstGeom>
          <a:solidFill>
            <a:srgbClr val="FFFF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1" name="Elipse 10">
            <a:extLst>
              <a:ext uri="{FF2B5EF4-FFF2-40B4-BE49-F238E27FC236}">
                <a16:creationId xmlns:a16="http://schemas.microsoft.com/office/drawing/2014/main" id="{CF6B9ACD-EE40-D2D6-4EA5-3E6B23F1B669}"/>
              </a:ext>
            </a:extLst>
          </p:cNvPr>
          <p:cNvSpPr/>
          <p:nvPr/>
        </p:nvSpPr>
        <p:spPr>
          <a:xfrm>
            <a:off x="2935061" y="3923512"/>
            <a:ext cx="341313" cy="361950"/>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2" name="Elipse 11">
            <a:extLst>
              <a:ext uri="{FF2B5EF4-FFF2-40B4-BE49-F238E27FC236}">
                <a16:creationId xmlns:a16="http://schemas.microsoft.com/office/drawing/2014/main" id="{4A975945-B455-A19B-0440-B806640A1BB1}"/>
              </a:ext>
            </a:extLst>
          </p:cNvPr>
          <p:cNvSpPr/>
          <p:nvPr/>
        </p:nvSpPr>
        <p:spPr>
          <a:xfrm>
            <a:off x="7102249" y="2628112"/>
            <a:ext cx="2952750" cy="2952750"/>
          </a:xfrm>
          <a:prstGeom prst="ellipse">
            <a:avLst/>
          </a:prstGeom>
          <a:solidFill>
            <a:srgbClr val="FF2D2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 name="Elipse 12">
            <a:extLst>
              <a:ext uri="{FF2B5EF4-FFF2-40B4-BE49-F238E27FC236}">
                <a16:creationId xmlns:a16="http://schemas.microsoft.com/office/drawing/2014/main" id="{EC5B49FE-74FD-C1C0-35B7-045C7A786ABC}"/>
              </a:ext>
            </a:extLst>
          </p:cNvPr>
          <p:cNvSpPr/>
          <p:nvPr/>
        </p:nvSpPr>
        <p:spPr>
          <a:xfrm>
            <a:off x="8110311" y="3621887"/>
            <a:ext cx="936625" cy="965200"/>
          </a:xfrm>
          <a:prstGeom prst="ellipse">
            <a:avLst/>
          </a:prstGeom>
          <a:solidFill>
            <a:srgbClr val="00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4" name="Elipse 13">
            <a:extLst>
              <a:ext uri="{FF2B5EF4-FFF2-40B4-BE49-F238E27FC236}">
                <a16:creationId xmlns:a16="http://schemas.microsoft.com/office/drawing/2014/main" id="{2D415FBA-CF09-FF3E-11BB-679BF98F89AF}"/>
              </a:ext>
            </a:extLst>
          </p:cNvPr>
          <p:cNvSpPr/>
          <p:nvPr/>
        </p:nvSpPr>
        <p:spPr>
          <a:xfrm>
            <a:off x="8270649" y="3766349"/>
            <a:ext cx="615950" cy="676275"/>
          </a:xfrm>
          <a:prstGeom prst="ellipse">
            <a:avLst/>
          </a:prstGeom>
          <a:solidFill>
            <a:srgbClr val="FFFF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5" name="Elipse 14">
            <a:extLst>
              <a:ext uri="{FF2B5EF4-FFF2-40B4-BE49-F238E27FC236}">
                <a16:creationId xmlns:a16="http://schemas.microsoft.com/office/drawing/2014/main" id="{197EEDFF-D099-753E-E2B3-31164FE899CC}"/>
              </a:ext>
            </a:extLst>
          </p:cNvPr>
          <p:cNvSpPr/>
          <p:nvPr/>
        </p:nvSpPr>
        <p:spPr>
          <a:xfrm>
            <a:off x="8408761" y="3923512"/>
            <a:ext cx="339725" cy="361950"/>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6" name="Rectángulo redondeado 15">
            <a:extLst>
              <a:ext uri="{FF2B5EF4-FFF2-40B4-BE49-F238E27FC236}">
                <a16:creationId xmlns:a16="http://schemas.microsoft.com/office/drawing/2014/main" id="{33081DA0-E5F6-4A87-BAC2-267713B04AF5}"/>
              </a:ext>
            </a:extLst>
          </p:cNvPr>
          <p:cNvSpPr/>
          <p:nvPr/>
        </p:nvSpPr>
        <p:spPr>
          <a:xfrm>
            <a:off x="4798786" y="4933162"/>
            <a:ext cx="2016125" cy="576262"/>
          </a:xfrm>
          <a:prstGeom prst="roundRect">
            <a:avLst/>
          </a:prstGeom>
          <a:solidFill>
            <a:srgbClr val="FF2D2F">
              <a:alpha val="65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solidFill>
                  <a:schemeClr val="tx1"/>
                </a:solidFill>
              </a:rPr>
              <a:t>Sistema sanitario</a:t>
            </a:r>
          </a:p>
        </p:txBody>
      </p:sp>
      <p:sp>
        <p:nvSpPr>
          <p:cNvPr id="17" name="Rectángulo redondeado 16">
            <a:extLst>
              <a:ext uri="{FF2B5EF4-FFF2-40B4-BE49-F238E27FC236}">
                <a16:creationId xmlns:a16="http://schemas.microsoft.com/office/drawing/2014/main" id="{9E2D35C4-29A1-336A-DB70-1B99DF7D63A6}"/>
              </a:ext>
            </a:extLst>
          </p:cNvPr>
          <p:cNvSpPr/>
          <p:nvPr/>
        </p:nvSpPr>
        <p:spPr>
          <a:xfrm>
            <a:off x="4798786" y="4164812"/>
            <a:ext cx="2016125" cy="576262"/>
          </a:xfrm>
          <a:prstGeom prst="roundRect">
            <a:avLst/>
          </a:prstGeom>
          <a:solidFill>
            <a:srgbClr val="00FF00">
              <a:alpha val="65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solidFill>
                  <a:schemeClr val="tx1"/>
                </a:solidFill>
              </a:rPr>
              <a:t>Entorno social</a:t>
            </a:r>
          </a:p>
        </p:txBody>
      </p:sp>
      <p:sp>
        <p:nvSpPr>
          <p:cNvPr id="18" name="Rectángulo redondeado 17">
            <a:extLst>
              <a:ext uri="{FF2B5EF4-FFF2-40B4-BE49-F238E27FC236}">
                <a16:creationId xmlns:a16="http://schemas.microsoft.com/office/drawing/2014/main" id="{1F8A0DA7-818F-3E16-FC96-8B34C3E47E18}"/>
              </a:ext>
            </a:extLst>
          </p:cNvPr>
          <p:cNvSpPr/>
          <p:nvPr/>
        </p:nvSpPr>
        <p:spPr>
          <a:xfrm>
            <a:off x="4798786" y="3396462"/>
            <a:ext cx="2016125" cy="576262"/>
          </a:xfrm>
          <a:prstGeom prst="roundRect">
            <a:avLst/>
          </a:prstGeom>
          <a:solidFill>
            <a:srgbClr val="FFFF66">
              <a:alpha val="80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solidFill>
                  <a:schemeClr val="tx1"/>
                </a:solidFill>
              </a:rPr>
              <a:t>Entorno familiar</a:t>
            </a:r>
          </a:p>
        </p:txBody>
      </p:sp>
      <p:sp>
        <p:nvSpPr>
          <p:cNvPr id="19" name="Rectángulo redondeado 18">
            <a:extLst>
              <a:ext uri="{FF2B5EF4-FFF2-40B4-BE49-F238E27FC236}">
                <a16:creationId xmlns:a16="http://schemas.microsoft.com/office/drawing/2014/main" id="{ED00A953-54EA-40DF-9AF8-5C0E0854D941}"/>
              </a:ext>
            </a:extLst>
          </p:cNvPr>
          <p:cNvSpPr/>
          <p:nvPr/>
        </p:nvSpPr>
        <p:spPr>
          <a:xfrm>
            <a:off x="4798786" y="2628112"/>
            <a:ext cx="2016125" cy="576262"/>
          </a:xfrm>
          <a:prstGeom prst="roundRect">
            <a:avLst/>
          </a:prstGeom>
          <a:solidFill>
            <a:schemeClr val="bg1">
              <a:lumMod val="95000"/>
              <a:alpha val="6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solidFill>
                  <a:schemeClr val="tx1"/>
                </a:solidFill>
              </a:rPr>
              <a:t>Paciente</a:t>
            </a:r>
          </a:p>
        </p:txBody>
      </p:sp>
      <p:sp>
        <p:nvSpPr>
          <p:cNvPr id="20" name="CuadroTexto 19">
            <a:extLst>
              <a:ext uri="{FF2B5EF4-FFF2-40B4-BE49-F238E27FC236}">
                <a16:creationId xmlns:a16="http://schemas.microsoft.com/office/drawing/2014/main" id="{B1D1B4E8-B799-CFDE-D278-2A2E5ACBE9D5}"/>
              </a:ext>
            </a:extLst>
          </p:cNvPr>
          <p:cNvSpPr txBox="1"/>
          <p:nvPr/>
        </p:nvSpPr>
        <p:spPr>
          <a:xfrm>
            <a:off x="1995414" y="5792744"/>
            <a:ext cx="1989126" cy="369332"/>
          </a:xfrm>
          <a:prstGeom prst="rect">
            <a:avLst/>
          </a:prstGeom>
          <a:noFill/>
        </p:spPr>
        <p:txBody>
          <a:bodyPr wrap="none">
            <a:spAutoFit/>
          </a:bodyPr>
          <a:lstStyle/>
          <a:p>
            <a:pPr>
              <a:defRPr/>
            </a:pPr>
            <a:r>
              <a:rPr lang="es-ES" b="1" i="1" dirty="0">
                <a:solidFill>
                  <a:schemeClr val="accent2">
                    <a:lumMod val="75000"/>
                  </a:schemeClr>
                </a:solidFill>
                <a:latin typeface="+mn-lt"/>
              </a:rPr>
              <a:t>Paciente autóctona</a:t>
            </a:r>
          </a:p>
        </p:txBody>
      </p:sp>
      <p:sp>
        <p:nvSpPr>
          <p:cNvPr id="21" name="CuadroTexto 20">
            <a:extLst>
              <a:ext uri="{FF2B5EF4-FFF2-40B4-BE49-F238E27FC236}">
                <a16:creationId xmlns:a16="http://schemas.microsoft.com/office/drawing/2014/main" id="{782C3C09-0C21-AADD-81F1-A0599FAB4E21}"/>
              </a:ext>
            </a:extLst>
          </p:cNvPr>
          <p:cNvSpPr txBox="1"/>
          <p:nvPr/>
        </p:nvSpPr>
        <p:spPr>
          <a:xfrm>
            <a:off x="7534049" y="5792744"/>
            <a:ext cx="2095300" cy="369332"/>
          </a:xfrm>
          <a:prstGeom prst="rect">
            <a:avLst/>
          </a:prstGeom>
          <a:noFill/>
        </p:spPr>
        <p:txBody>
          <a:bodyPr wrap="none">
            <a:spAutoFit/>
          </a:bodyPr>
          <a:lstStyle/>
          <a:p>
            <a:pPr>
              <a:defRPr/>
            </a:pPr>
            <a:r>
              <a:rPr lang="es-ES" b="1" i="1" dirty="0">
                <a:solidFill>
                  <a:schemeClr val="accent2">
                    <a:lumMod val="75000"/>
                  </a:schemeClr>
                </a:solidFill>
                <a:latin typeface="+mn-lt"/>
              </a:rPr>
              <a:t>Paciente inmigrante</a:t>
            </a:r>
          </a:p>
        </p:txBody>
      </p:sp>
    </p:spTree>
    <p:extLst>
      <p:ext uri="{BB962C8B-B14F-4D97-AF65-F5344CB8AC3E}">
        <p14:creationId xmlns:p14="http://schemas.microsoft.com/office/powerpoint/2010/main" val="58850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ALGUNOS DATOS SOBRE INMIGRACIÓN</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11689" y="6611779"/>
            <a:ext cx="11580311" cy="246221"/>
          </a:xfrm>
          <a:prstGeom prst="rect">
            <a:avLst/>
          </a:prstGeom>
          <a:noFill/>
        </p:spPr>
        <p:txBody>
          <a:bodyPr wrap="square">
            <a:spAutoFit/>
          </a:bodyPr>
          <a:lstStyle/>
          <a:p>
            <a:pPr marL="406400" marR="0" lvl="0" indent="-406400" algn="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Mersha</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TB, Beck AF.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social,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economic</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political</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genetic</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race</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ethnicity</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in 2020. Hum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Genomics</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2020; </a:t>
            </a:r>
            <a:r>
              <a:rPr kumimoji="0" lang="es-ES" sz="1000" b="1" i="1" u="none" strike="noStrike" kern="1200" cap="none" spc="0" normalizeH="0" baseline="0" noProof="0" dirty="0">
                <a:ln>
                  <a:noFill/>
                </a:ln>
                <a:solidFill>
                  <a:prstClr val="black"/>
                </a:solidFill>
                <a:effectLst/>
                <a:uLnTx/>
                <a:uFillTx/>
                <a:latin typeface="Calibri" panose="020F0502020204030204"/>
                <a:ea typeface="+mn-ea"/>
                <a:cs typeface="+mn-cs"/>
              </a:rPr>
              <a:t>14</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1–6.</a:t>
            </a:r>
          </a:p>
        </p:txBody>
      </p:sp>
      <p:pic>
        <p:nvPicPr>
          <p:cNvPr id="6" name="Imagen 5" descr="Mapa&#10;&#10;Descripción generada automáticamente">
            <a:extLst>
              <a:ext uri="{FF2B5EF4-FFF2-40B4-BE49-F238E27FC236}">
                <a16:creationId xmlns:a16="http://schemas.microsoft.com/office/drawing/2014/main" id="{50C546D3-DD42-BABB-2330-6B65936D63C1}"/>
              </a:ext>
            </a:extLst>
          </p:cNvPr>
          <p:cNvPicPr>
            <a:picLocks noChangeAspect="1"/>
          </p:cNvPicPr>
          <p:nvPr/>
        </p:nvPicPr>
        <p:blipFill>
          <a:blip r:embed="rId3"/>
          <a:stretch>
            <a:fillRect/>
          </a:stretch>
        </p:blipFill>
        <p:spPr>
          <a:xfrm>
            <a:off x="1081794" y="804979"/>
            <a:ext cx="10028411" cy="5806800"/>
          </a:xfrm>
          <a:prstGeom prst="rect">
            <a:avLst/>
          </a:prstGeom>
        </p:spPr>
      </p:pic>
    </p:spTree>
    <p:extLst>
      <p:ext uri="{BB962C8B-B14F-4D97-AF65-F5344CB8AC3E}">
        <p14:creationId xmlns:p14="http://schemas.microsoft.com/office/powerpoint/2010/main" val="287061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349" y="695924"/>
            <a:ext cx="8229600" cy="652463"/>
          </a:xfrm>
        </p:spPr>
        <p:txBody>
          <a:bodyPr>
            <a:normAutofit fontScale="90000"/>
          </a:bodyPr>
          <a:lstStyle/>
          <a:p>
            <a:pPr algn="l" eaLnBrk="1" hangingPunct="1">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Condicionantes socioculturales: modelo sanitario</a:t>
            </a:r>
          </a:p>
        </p:txBody>
      </p:sp>
      <p:sp>
        <p:nvSpPr>
          <p:cNvPr id="3" name="Rectángulo 2">
            <a:extLst>
              <a:ext uri="{FF2B5EF4-FFF2-40B4-BE49-F238E27FC236}">
                <a16:creationId xmlns:a16="http://schemas.microsoft.com/office/drawing/2014/main" id="{2721DCBA-E9B8-185D-524E-643253F0A89F}"/>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LA ATENCIÓN</a:t>
            </a:r>
          </a:p>
        </p:txBody>
      </p:sp>
      <p:pic>
        <p:nvPicPr>
          <p:cNvPr id="2" name="Picture 6" descr="IMG_2455">
            <a:extLst>
              <a:ext uri="{FF2B5EF4-FFF2-40B4-BE49-F238E27FC236}">
                <a16:creationId xmlns:a16="http://schemas.microsoft.com/office/drawing/2014/main" id="{EDA84748-5D6F-FB7F-0126-BF94915C314B}"/>
              </a:ext>
            </a:extLst>
          </p:cNvPr>
          <p:cNvPicPr>
            <a:picLocks noChangeAspect="1" noChangeArrowheads="1"/>
          </p:cNvPicPr>
          <p:nvPr/>
        </p:nvPicPr>
        <p:blipFill>
          <a:blip r:embed="rId3"/>
          <a:srcRect l="8566" r="19182"/>
          <a:stretch>
            <a:fillRect/>
          </a:stretch>
        </p:blipFill>
        <p:spPr bwMode="auto">
          <a:xfrm>
            <a:off x="203891" y="2832895"/>
            <a:ext cx="3478312" cy="3200400"/>
          </a:xfrm>
          <a:prstGeom prst="rect">
            <a:avLst/>
          </a:prstGeom>
          <a:ln>
            <a:noFill/>
          </a:ln>
          <a:effectLst>
            <a:outerShdw blurRad="292100" dist="139700" dir="2700000" algn="tl" rotWithShape="0">
              <a:srgbClr val="333333">
                <a:alpha val="65000"/>
              </a:srgbClr>
            </a:outerShdw>
          </a:effectLst>
        </p:spPr>
      </p:pic>
      <p:pic>
        <p:nvPicPr>
          <p:cNvPr id="9" name="Picture 2">
            <a:extLst>
              <a:ext uri="{FF2B5EF4-FFF2-40B4-BE49-F238E27FC236}">
                <a16:creationId xmlns:a16="http://schemas.microsoft.com/office/drawing/2014/main" id="{FA98AB96-5D54-86A5-467A-F43B00F27447}"/>
              </a:ext>
            </a:extLst>
          </p:cNvPr>
          <p:cNvPicPr>
            <a:picLocks noChangeArrowheads="1"/>
          </p:cNvPicPr>
          <p:nvPr/>
        </p:nvPicPr>
        <p:blipFill>
          <a:blip r:embed="rId4"/>
          <a:srcRect l="7210" t="4599" r="4509" b="7800"/>
          <a:stretch>
            <a:fillRect/>
          </a:stretch>
        </p:blipFill>
        <p:spPr bwMode="auto">
          <a:xfrm>
            <a:off x="4578782" y="2832894"/>
            <a:ext cx="4075389" cy="3200400"/>
          </a:xfrm>
          <a:prstGeom prst="rect">
            <a:avLst/>
          </a:prstGeom>
          <a:ln>
            <a:noFill/>
          </a:ln>
          <a:effectLst>
            <a:outerShdw blurRad="292100" dist="139700" dir="2700000" algn="tl" rotWithShape="0">
              <a:srgbClr val="333333">
                <a:alpha val="65000"/>
              </a:srgbClr>
            </a:outerShdw>
          </a:effectLst>
        </p:spPr>
      </p:pic>
      <p:pic>
        <p:nvPicPr>
          <p:cNvPr id="22" name="Picture 5" descr="IMG_2444">
            <a:extLst>
              <a:ext uri="{FF2B5EF4-FFF2-40B4-BE49-F238E27FC236}">
                <a16:creationId xmlns:a16="http://schemas.microsoft.com/office/drawing/2014/main" id="{C191C78B-A1A3-A2EF-CE10-98B7FCB7ACCF}"/>
              </a:ext>
            </a:extLst>
          </p:cNvPr>
          <p:cNvPicPr>
            <a:picLocks noChangeAspect="1" noChangeArrowheads="1"/>
          </p:cNvPicPr>
          <p:nvPr/>
        </p:nvPicPr>
        <p:blipFill>
          <a:blip r:embed="rId5"/>
          <a:srcRect r="10930"/>
          <a:stretch>
            <a:fillRect/>
          </a:stretch>
        </p:blipFill>
        <p:spPr bwMode="auto">
          <a:xfrm>
            <a:off x="9721252" y="2832894"/>
            <a:ext cx="1893887" cy="3200400"/>
          </a:xfrm>
          <a:prstGeom prst="rect">
            <a:avLst/>
          </a:prstGeom>
          <a:ln>
            <a:noFill/>
          </a:ln>
          <a:effectLst>
            <a:outerShdw blurRad="292100" dist="139700" dir="2700000" algn="tl" rotWithShape="0">
              <a:srgbClr val="333333">
                <a:alpha val="65000"/>
              </a:srgbClr>
            </a:outerShdw>
          </a:effectLst>
        </p:spPr>
      </p:pic>
      <p:sp>
        <p:nvSpPr>
          <p:cNvPr id="23" name="Rectángulo 22">
            <a:extLst>
              <a:ext uri="{FF2B5EF4-FFF2-40B4-BE49-F238E27FC236}">
                <a16:creationId xmlns:a16="http://schemas.microsoft.com/office/drawing/2014/main" id="{F43B4724-957D-129B-FA80-0DEB0B7856F2}"/>
              </a:ext>
            </a:extLst>
          </p:cNvPr>
          <p:cNvSpPr/>
          <p:nvPr/>
        </p:nvSpPr>
        <p:spPr>
          <a:xfrm>
            <a:off x="2150877" y="1022155"/>
            <a:ext cx="8642350" cy="3836987"/>
          </a:xfrm>
          <a:prstGeom prst="rect">
            <a:avLst/>
          </a:prstGeom>
        </p:spPr>
        <p:txBody>
          <a:bodyPr>
            <a:spAutoFit/>
          </a:bodyPr>
          <a:lstStyle/>
          <a:p>
            <a:pPr marL="342900" indent="-342900">
              <a:lnSpc>
                <a:spcPct val="140000"/>
              </a:lnSpc>
              <a:spcBef>
                <a:spcPts val="2000"/>
              </a:spcBef>
              <a:buClr>
                <a:schemeClr val="tx1">
                  <a:lumMod val="75000"/>
                  <a:lumOff val="25000"/>
                </a:schemeClr>
              </a:buClr>
              <a:defRPr/>
            </a:pPr>
            <a:endParaRPr lang="es-ES_tradnl" sz="2400" b="1" dirty="0">
              <a:solidFill>
                <a:schemeClr val="tx1">
                  <a:lumMod val="75000"/>
                  <a:lumOff val="25000"/>
                </a:schemeClr>
              </a:solidFill>
              <a:latin typeface="Cambria"/>
              <a:cs typeface="Cambria"/>
            </a:endParaRPr>
          </a:p>
          <a:p>
            <a:pPr marL="342900" indent="-342900">
              <a:lnSpc>
                <a:spcPct val="140000"/>
              </a:lnSpc>
              <a:spcBef>
                <a:spcPts val="2000"/>
              </a:spcBef>
              <a:buClr>
                <a:schemeClr val="tx1">
                  <a:lumMod val="75000"/>
                  <a:lumOff val="25000"/>
                </a:schemeClr>
              </a:buClr>
              <a:defRPr/>
            </a:pPr>
            <a:r>
              <a:rPr lang="es-ES_tradnl" sz="2400" b="1" dirty="0">
                <a:solidFill>
                  <a:schemeClr val="tx1">
                    <a:lumMod val="75000"/>
                    <a:lumOff val="25000"/>
                  </a:schemeClr>
                </a:solidFill>
                <a:latin typeface="Cambria"/>
                <a:cs typeface="Cambria"/>
              </a:rPr>
              <a:t>TIPO MODELO SANITARIO</a:t>
            </a:r>
          </a:p>
          <a:p>
            <a:pPr marL="179388" indent="-179388">
              <a:lnSpc>
                <a:spcPct val="120000"/>
              </a:lnSpc>
              <a:spcBef>
                <a:spcPts val="2000"/>
              </a:spcBef>
              <a:buClr>
                <a:schemeClr val="tx1">
                  <a:lumMod val="75000"/>
                  <a:lumOff val="25000"/>
                </a:schemeClr>
              </a:buClr>
              <a:buFont typeface="Arial" pitchFamily="34" charset="0"/>
              <a:buChar char="•"/>
              <a:defRPr/>
            </a:pPr>
            <a:endParaRPr lang="es-ES_tradnl" b="1" dirty="0">
              <a:solidFill>
                <a:schemeClr val="tx1">
                  <a:lumMod val="75000"/>
                  <a:lumOff val="25000"/>
                </a:schemeClr>
              </a:solidFill>
              <a:latin typeface="Cambria"/>
              <a:cs typeface="Cambria"/>
            </a:endParaRPr>
          </a:p>
          <a:p>
            <a:pPr>
              <a:lnSpc>
                <a:spcPct val="120000"/>
              </a:lnSpc>
              <a:spcBef>
                <a:spcPts val="2000"/>
              </a:spcBef>
              <a:buClr>
                <a:schemeClr val="tx1">
                  <a:lumMod val="75000"/>
                  <a:lumOff val="25000"/>
                </a:schemeClr>
              </a:buClr>
              <a:defRPr/>
            </a:pPr>
            <a:endParaRPr lang="es-ES_tradnl" b="1" dirty="0">
              <a:solidFill>
                <a:schemeClr val="tx1">
                  <a:lumMod val="75000"/>
                  <a:lumOff val="25000"/>
                </a:schemeClr>
              </a:solidFill>
              <a:latin typeface="Cambria"/>
              <a:cs typeface="Cambria"/>
            </a:endParaRPr>
          </a:p>
          <a:p>
            <a:pPr marL="179388" indent="-179388">
              <a:lnSpc>
                <a:spcPct val="120000"/>
              </a:lnSpc>
              <a:spcBef>
                <a:spcPts val="2000"/>
              </a:spcBef>
              <a:buClr>
                <a:schemeClr val="tx1">
                  <a:lumMod val="75000"/>
                  <a:lumOff val="25000"/>
                </a:schemeClr>
              </a:buClr>
              <a:buFont typeface="Arial" pitchFamily="34" charset="0"/>
              <a:buChar char="•"/>
              <a:defRPr/>
            </a:pPr>
            <a:endParaRPr lang="es-ES_tradnl" b="1" dirty="0">
              <a:solidFill>
                <a:schemeClr val="tx1">
                  <a:lumMod val="75000"/>
                  <a:lumOff val="25000"/>
                </a:schemeClr>
              </a:solidFill>
              <a:latin typeface="Cambria"/>
              <a:cs typeface="Cambria"/>
            </a:endParaRPr>
          </a:p>
          <a:p>
            <a:pPr marL="179388" indent="-179388">
              <a:lnSpc>
                <a:spcPct val="120000"/>
              </a:lnSpc>
              <a:spcBef>
                <a:spcPts val="2000"/>
              </a:spcBef>
              <a:buClr>
                <a:schemeClr val="tx1">
                  <a:lumMod val="75000"/>
                  <a:lumOff val="25000"/>
                </a:schemeClr>
              </a:buClr>
              <a:buFont typeface="Arial" pitchFamily="34" charset="0"/>
              <a:buChar char="•"/>
              <a:defRPr/>
            </a:pPr>
            <a:endParaRPr lang="es-ES_tradnl" sz="2400" b="1" kern="0" dirty="0">
              <a:solidFill>
                <a:schemeClr val="tx1">
                  <a:lumMod val="75000"/>
                  <a:lumOff val="25000"/>
                </a:schemeClr>
              </a:solidFill>
              <a:latin typeface="Cambria"/>
              <a:cs typeface="Cambria"/>
            </a:endParaRPr>
          </a:p>
        </p:txBody>
      </p:sp>
      <p:sp>
        <p:nvSpPr>
          <p:cNvPr id="24" name="Rectángulo 23">
            <a:extLst>
              <a:ext uri="{FF2B5EF4-FFF2-40B4-BE49-F238E27FC236}">
                <a16:creationId xmlns:a16="http://schemas.microsoft.com/office/drawing/2014/main" id="{D90FFA09-DC01-EA97-4C02-6D9940B970C4}"/>
              </a:ext>
            </a:extLst>
          </p:cNvPr>
          <p:cNvSpPr/>
          <p:nvPr/>
        </p:nvSpPr>
        <p:spPr>
          <a:xfrm>
            <a:off x="9436073" y="1022155"/>
            <a:ext cx="7269085" cy="3836987"/>
          </a:xfrm>
          <a:prstGeom prst="rect">
            <a:avLst/>
          </a:prstGeom>
        </p:spPr>
        <p:txBody>
          <a:bodyPr wrap="square">
            <a:spAutoFit/>
          </a:bodyPr>
          <a:lstStyle/>
          <a:p>
            <a:pPr marL="342900" indent="-342900">
              <a:lnSpc>
                <a:spcPct val="140000"/>
              </a:lnSpc>
              <a:spcBef>
                <a:spcPts val="2000"/>
              </a:spcBef>
              <a:buClr>
                <a:schemeClr val="tx1">
                  <a:lumMod val="75000"/>
                  <a:lumOff val="25000"/>
                </a:schemeClr>
              </a:buClr>
              <a:defRPr/>
            </a:pPr>
            <a:endParaRPr lang="es-ES_tradnl" sz="2400" b="1" dirty="0">
              <a:solidFill>
                <a:schemeClr val="tx1">
                  <a:lumMod val="75000"/>
                  <a:lumOff val="25000"/>
                </a:schemeClr>
              </a:solidFill>
              <a:latin typeface="Cambria"/>
              <a:cs typeface="Cambria"/>
            </a:endParaRPr>
          </a:p>
          <a:p>
            <a:pPr marL="342900" indent="-342900">
              <a:lnSpc>
                <a:spcPct val="140000"/>
              </a:lnSpc>
              <a:spcBef>
                <a:spcPts val="2000"/>
              </a:spcBef>
              <a:buClr>
                <a:schemeClr val="tx1">
                  <a:lumMod val="75000"/>
                  <a:lumOff val="25000"/>
                </a:schemeClr>
              </a:buClr>
              <a:defRPr/>
            </a:pPr>
            <a:r>
              <a:rPr lang="es-ES_tradnl" sz="2400" b="1" dirty="0">
                <a:solidFill>
                  <a:schemeClr val="tx1">
                    <a:lumMod val="75000"/>
                    <a:lumOff val="25000"/>
                  </a:schemeClr>
                </a:solidFill>
                <a:latin typeface="Cambria"/>
                <a:cs typeface="Cambria"/>
              </a:rPr>
              <a:t>EXPECTATIVAS</a:t>
            </a:r>
          </a:p>
          <a:p>
            <a:pPr marL="179388" indent="-179388">
              <a:lnSpc>
                <a:spcPct val="120000"/>
              </a:lnSpc>
              <a:spcBef>
                <a:spcPts val="2000"/>
              </a:spcBef>
              <a:buClr>
                <a:schemeClr val="tx1">
                  <a:lumMod val="75000"/>
                  <a:lumOff val="25000"/>
                </a:schemeClr>
              </a:buClr>
              <a:buFont typeface="Arial" pitchFamily="34" charset="0"/>
              <a:buChar char="•"/>
              <a:defRPr/>
            </a:pPr>
            <a:endParaRPr lang="es-ES_tradnl" b="1" dirty="0">
              <a:solidFill>
                <a:schemeClr val="tx1">
                  <a:lumMod val="75000"/>
                  <a:lumOff val="25000"/>
                </a:schemeClr>
              </a:solidFill>
              <a:latin typeface="Cambria"/>
              <a:cs typeface="Cambria"/>
            </a:endParaRPr>
          </a:p>
          <a:p>
            <a:pPr>
              <a:lnSpc>
                <a:spcPct val="120000"/>
              </a:lnSpc>
              <a:spcBef>
                <a:spcPts val="2000"/>
              </a:spcBef>
              <a:buClr>
                <a:schemeClr val="tx1">
                  <a:lumMod val="75000"/>
                  <a:lumOff val="25000"/>
                </a:schemeClr>
              </a:buClr>
              <a:defRPr/>
            </a:pPr>
            <a:endParaRPr lang="es-ES_tradnl" b="1" dirty="0">
              <a:solidFill>
                <a:schemeClr val="tx1">
                  <a:lumMod val="75000"/>
                  <a:lumOff val="25000"/>
                </a:schemeClr>
              </a:solidFill>
              <a:latin typeface="Cambria"/>
              <a:cs typeface="Cambria"/>
            </a:endParaRPr>
          </a:p>
          <a:p>
            <a:pPr marL="179388" indent="-179388">
              <a:lnSpc>
                <a:spcPct val="120000"/>
              </a:lnSpc>
              <a:spcBef>
                <a:spcPts val="2000"/>
              </a:spcBef>
              <a:buClr>
                <a:schemeClr val="tx1">
                  <a:lumMod val="75000"/>
                  <a:lumOff val="25000"/>
                </a:schemeClr>
              </a:buClr>
              <a:buFont typeface="Arial" pitchFamily="34" charset="0"/>
              <a:buChar char="•"/>
              <a:defRPr/>
            </a:pPr>
            <a:endParaRPr lang="es-ES_tradnl" b="1" dirty="0">
              <a:solidFill>
                <a:schemeClr val="tx1">
                  <a:lumMod val="75000"/>
                  <a:lumOff val="25000"/>
                </a:schemeClr>
              </a:solidFill>
              <a:latin typeface="Cambria"/>
              <a:cs typeface="Cambria"/>
            </a:endParaRPr>
          </a:p>
          <a:p>
            <a:pPr marL="179388" indent="-179388">
              <a:lnSpc>
                <a:spcPct val="120000"/>
              </a:lnSpc>
              <a:spcBef>
                <a:spcPts val="2000"/>
              </a:spcBef>
              <a:buClr>
                <a:schemeClr val="tx1">
                  <a:lumMod val="75000"/>
                  <a:lumOff val="25000"/>
                </a:schemeClr>
              </a:buClr>
              <a:buFont typeface="Arial" pitchFamily="34" charset="0"/>
              <a:buChar char="•"/>
              <a:defRPr/>
            </a:pPr>
            <a:endParaRPr lang="es-ES_tradnl" sz="2400" b="1" kern="0" dirty="0">
              <a:solidFill>
                <a:schemeClr val="tx1">
                  <a:lumMod val="75000"/>
                  <a:lumOff val="25000"/>
                </a:schemeClr>
              </a:solidFill>
              <a:latin typeface="Cambria"/>
              <a:cs typeface="Cambria"/>
            </a:endParaRPr>
          </a:p>
        </p:txBody>
      </p:sp>
    </p:spTree>
    <p:extLst>
      <p:ext uri="{BB962C8B-B14F-4D97-AF65-F5344CB8AC3E}">
        <p14:creationId xmlns:p14="http://schemas.microsoft.com/office/powerpoint/2010/main" val="234601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349" y="695924"/>
            <a:ext cx="8229600" cy="652463"/>
          </a:xfrm>
        </p:spPr>
        <p:txBody>
          <a:bodyPr/>
          <a:lstStyle/>
          <a:p>
            <a:pPr algn="l" eaLnBrk="1" hangingPunct="1">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Condicionantes socioculturales: estigma</a:t>
            </a:r>
          </a:p>
        </p:txBody>
      </p:sp>
      <p:sp>
        <p:nvSpPr>
          <p:cNvPr id="3" name="Rectángulo 2">
            <a:extLst>
              <a:ext uri="{FF2B5EF4-FFF2-40B4-BE49-F238E27FC236}">
                <a16:creationId xmlns:a16="http://schemas.microsoft.com/office/drawing/2014/main" id="{2721DCBA-E9B8-185D-524E-643253F0A89F}"/>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LA ATENCIÓN</a:t>
            </a:r>
          </a:p>
        </p:txBody>
      </p:sp>
      <p:sp>
        <p:nvSpPr>
          <p:cNvPr id="5" name="CuadroTexto 4">
            <a:extLst>
              <a:ext uri="{FF2B5EF4-FFF2-40B4-BE49-F238E27FC236}">
                <a16:creationId xmlns:a16="http://schemas.microsoft.com/office/drawing/2014/main" id="{4C05CF9C-4916-2950-B3C7-866CCD089E60}"/>
              </a:ext>
            </a:extLst>
          </p:cNvPr>
          <p:cNvSpPr txBox="1"/>
          <p:nvPr/>
        </p:nvSpPr>
        <p:spPr>
          <a:xfrm>
            <a:off x="328551" y="6427113"/>
            <a:ext cx="11863449" cy="430887"/>
          </a:xfrm>
          <a:prstGeom prst="rect">
            <a:avLst/>
          </a:prstGeom>
          <a:noFill/>
        </p:spPr>
        <p:txBody>
          <a:bodyPr wrap="square">
            <a:spAutoFit/>
          </a:bodyPr>
          <a:lstStyle/>
          <a:p>
            <a:pPr algn="r"/>
            <a:r>
              <a:rPr lang="en-US" sz="1100" b="1" i="1" dirty="0">
                <a:latin typeface="Times New Roman" charset="0"/>
                <a:cs typeface="Times New Roman" charset="0"/>
              </a:rPr>
              <a:t>Monge S, Pérez-Molina JA. </a:t>
            </a:r>
            <a:r>
              <a:rPr lang="en-US" sz="1100" b="1" i="1" dirty="0" err="1">
                <a:latin typeface="Times New Roman" charset="0"/>
                <a:cs typeface="Times New Roman" charset="0"/>
              </a:rPr>
              <a:t>Infección</a:t>
            </a:r>
            <a:r>
              <a:rPr lang="en-US" sz="1100" b="1" i="1" dirty="0">
                <a:latin typeface="Times New Roman" charset="0"/>
                <a:cs typeface="Times New Roman" charset="0"/>
              </a:rPr>
              <a:t> </a:t>
            </a:r>
            <a:r>
              <a:rPr lang="en-US" sz="1100" b="1" i="1" dirty="0" err="1">
                <a:latin typeface="Times New Roman" charset="0"/>
                <a:cs typeface="Times New Roman" charset="0"/>
              </a:rPr>
              <a:t>por</a:t>
            </a:r>
            <a:r>
              <a:rPr lang="en-US" sz="1100" b="1" i="1" dirty="0">
                <a:latin typeface="Times New Roman" charset="0"/>
                <a:cs typeface="Times New Roman" charset="0"/>
              </a:rPr>
              <a:t> </a:t>
            </a:r>
            <a:r>
              <a:rPr lang="en-US" sz="1100" b="1" i="1" dirty="0" err="1">
                <a:latin typeface="Times New Roman" charset="0"/>
                <a:cs typeface="Times New Roman" charset="0"/>
              </a:rPr>
              <a:t>el</a:t>
            </a:r>
            <a:r>
              <a:rPr lang="en-US" sz="1100" b="1" i="1" dirty="0">
                <a:latin typeface="Times New Roman" charset="0"/>
                <a:cs typeface="Times New Roman" charset="0"/>
              </a:rPr>
              <a:t> VIH e </a:t>
            </a:r>
            <a:r>
              <a:rPr lang="en-US" sz="1100" b="1" i="1" dirty="0" err="1">
                <a:latin typeface="Times New Roman" charset="0"/>
                <a:cs typeface="Times New Roman" charset="0"/>
              </a:rPr>
              <a:t>inmigración</a:t>
            </a:r>
            <a:r>
              <a:rPr lang="en-US" sz="1100" b="1" i="1" dirty="0">
                <a:latin typeface="Times New Roman" charset="0"/>
                <a:cs typeface="Times New Roman" charset="0"/>
              </a:rPr>
              <a:t>. </a:t>
            </a:r>
            <a:r>
              <a:rPr lang="en-US" sz="1100" b="1" i="1" dirty="0" err="1">
                <a:latin typeface="Times New Roman" charset="0"/>
                <a:cs typeface="Times New Roman" charset="0"/>
              </a:rPr>
              <a:t>Enferm</a:t>
            </a:r>
            <a:r>
              <a:rPr lang="en-US" sz="1100" b="1" i="1" dirty="0">
                <a:latin typeface="Times New Roman" charset="0"/>
                <a:cs typeface="Times New Roman" charset="0"/>
              </a:rPr>
              <a:t> </a:t>
            </a:r>
            <a:r>
              <a:rPr lang="en-US" sz="1100" b="1" i="1" dirty="0" err="1">
                <a:latin typeface="Times New Roman" charset="0"/>
                <a:cs typeface="Times New Roman" charset="0"/>
              </a:rPr>
              <a:t>Infecc</a:t>
            </a:r>
            <a:r>
              <a:rPr lang="en-US" sz="1100" b="1" i="1" dirty="0">
                <a:latin typeface="Times New Roman" charset="0"/>
                <a:cs typeface="Times New Roman" charset="0"/>
              </a:rPr>
              <a:t> </a:t>
            </a:r>
            <a:r>
              <a:rPr lang="en-US" sz="1100" b="1" i="1" dirty="0" err="1">
                <a:latin typeface="Times New Roman" charset="0"/>
                <a:cs typeface="Times New Roman" charset="0"/>
              </a:rPr>
              <a:t>Microbiol</a:t>
            </a:r>
            <a:r>
              <a:rPr lang="en-US" sz="1100" b="1" i="1" dirty="0">
                <a:latin typeface="Times New Roman" charset="0"/>
                <a:cs typeface="Times New Roman" charset="0"/>
              </a:rPr>
              <a:t> Clin 2016; 34:431–438. </a:t>
            </a:r>
            <a:r>
              <a:rPr lang="en-US" sz="1100" b="1" i="1" dirty="0" err="1">
                <a:latin typeface="Times New Roman" charset="0"/>
                <a:cs typeface="Times New Roman" charset="0"/>
              </a:rPr>
              <a:t>Nöstlinger</a:t>
            </a:r>
            <a:r>
              <a:rPr lang="en-US" sz="1100" b="1" i="1" dirty="0">
                <a:latin typeface="Times New Roman" charset="0"/>
                <a:cs typeface="Times New Roman" charset="0"/>
              </a:rPr>
              <a:t> C, </a:t>
            </a:r>
            <a:r>
              <a:rPr lang="en-US" sz="1100" b="1" i="1" dirty="0" err="1">
                <a:latin typeface="Times New Roman" charset="0"/>
                <a:cs typeface="Times New Roman" charset="0"/>
              </a:rPr>
              <a:t>Cosaert</a:t>
            </a:r>
            <a:r>
              <a:rPr lang="en-US" sz="1100" b="1" i="1" dirty="0">
                <a:latin typeface="Times New Roman" charset="0"/>
                <a:cs typeface="Times New Roman" charset="0"/>
              </a:rPr>
              <a:t> T, </a:t>
            </a:r>
            <a:r>
              <a:rPr lang="en-US" sz="1100" b="1" i="1" dirty="0" err="1">
                <a:latin typeface="Times New Roman" charset="0"/>
                <a:cs typeface="Times New Roman" charset="0"/>
              </a:rPr>
              <a:t>Landeghem</a:t>
            </a:r>
            <a:r>
              <a:rPr lang="en-US" sz="1100" b="1" i="1" dirty="0">
                <a:latin typeface="Times New Roman" charset="0"/>
                <a:cs typeface="Times New Roman" charset="0"/>
              </a:rPr>
              <a:t> E Van, et al. HIV among migrants in precarious circumstances in the EU and European Economic Area. Lancet HIV 2022; 9:e428–e437. </a:t>
            </a:r>
            <a:endParaRPr lang="es-ES" sz="1100" dirty="0"/>
          </a:p>
        </p:txBody>
      </p:sp>
      <p:graphicFrame>
        <p:nvGraphicFramePr>
          <p:cNvPr id="6" name="Diagrama 5">
            <a:extLst>
              <a:ext uri="{FF2B5EF4-FFF2-40B4-BE49-F238E27FC236}">
                <a16:creationId xmlns:a16="http://schemas.microsoft.com/office/drawing/2014/main" id="{5263E87B-7696-D3C0-5787-9AB27BF31B71}"/>
              </a:ext>
            </a:extLst>
          </p:cNvPr>
          <p:cNvGraphicFramePr/>
          <p:nvPr>
            <p:extLst>
              <p:ext uri="{D42A27DB-BD31-4B8C-83A1-F6EECF244321}">
                <p14:modId xmlns:p14="http://schemas.microsoft.com/office/powerpoint/2010/main" val="4041531839"/>
              </p:ext>
            </p:extLst>
          </p:nvPr>
        </p:nvGraphicFramePr>
        <p:xfrm>
          <a:off x="1102313" y="452268"/>
          <a:ext cx="9987374" cy="6279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6619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349" y="695924"/>
            <a:ext cx="8229600" cy="652463"/>
          </a:xfrm>
        </p:spPr>
        <p:txBody>
          <a:bodyPr/>
          <a:lstStyle/>
          <a:p>
            <a:pPr algn="l" eaLnBrk="1" hangingPunct="1">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Condicionantes legales</a:t>
            </a:r>
          </a:p>
        </p:txBody>
      </p:sp>
      <p:sp>
        <p:nvSpPr>
          <p:cNvPr id="3" name="Rectángulo 2">
            <a:extLst>
              <a:ext uri="{FF2B5EF4-FFF2-40B4-BE49-F238E27FC236}">
                <a16:creationId xmlns:a16="http://schemas.microsoft.com/office/drawing/2014/main" id="{2721DCBA-E9B8-185D-524E-643253F0A89F}"/>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LA ATENCIÓN</a:t>
            </a:r>
          </a:p>
        </p:txBody>
      </p:sp>
      <p:pic>
        <p:nvPicPr>
          <p:cNvPr id="5" name="Imagen 4">
            <a:extLst>
              <a:ext uri="{FF2B5EF4-FFF2-40B4-BE49-F238E27FC236}">
                <a16:creationId xmlns:a16="http://schemas.microsoft.com/office/drawing/2014/main" id="{904B212A-8DE9-EB11-1F06-1560F63B8DDC}"/>
              </a:ext>
            </a:extLst>
          </p:cNvPr>
          <p:cNvPicPr>
            <a:picLocks noChangeAspect="1"/>
          </p:cNvPicPr>
          <p:nvPr/>
        </p:nvPicPr>
        <p:blipFill>
          <a:blip r:embed="rId3"/>
          <a:stretch>
            <a:fillRect/>
          </a:stretch>
        </p:blipFill>
        <p:spPr>
          <a:xfrm>
            <a:off x="245660" y="2481115"/>
            <a:ext cx="5055067" cy="3297004"/>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7" name="Imagen 6">
            <a:extLst>
              <a:ext uri="{FF2B5EF4-FFF2-40B4-BE49-F238E27FC236}">
                <a16:creationId xmlns:a16="http://schemas.microsoft.com/office/drawing/2014/main" id="{DF1B5F18-33DC-E513-2247-C420BF417F89}"/>
              </a:ext>
            </a:extLst>
          </p:cNvPr>
          <p:cNvPicPr>
            <a:picLocks noChangeAspect="1"/>
          </p:cNvPicPr>
          <p:nvPr/>
        </p:nvPicPr>
        <p:blipFill>
          <a:blip r:embed="rId4"/>
          <a:stretch>
            <a:fillRect/>
          </a:stretch>
        </p:blipFill>
        <p:spPr>
          <a:xfrm>
            <a:off x="5504908" y="3098042"/>
            <a:ext cx="6285329" cy="2143342"/>
          </a:xfrm>
          <a:prstGeom prst="rect">
            <a:avLst/>
          </a:prstGeom>
          <a:ln>
            <a:solidFill>
              <a:schemeClr val="bg2">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8620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27B3F6A-7250-0652-A225-5D612BE4BF72}"/>
              </a:ext>
            </a:extLst>
          </p:cNvPr>
          <p:cNvPicPr>
            <a:picLocks noChangeAspect="1"/>
          </p:cNvPicPr>
          <p:nvPr/>
        </p:nvPicPr>
        <p:blipFill>
          <a:blip r:embed="rId3"/>
          <a:stretch>
            <a:fillRect/>
          </a:stretch>
        </p:blipFill>
        <p:spPr>
          <a:xfrm>
            <a:off x="961902" y="783393"/>
            <a:ext cx="11192155" cy="6073200"/>
          </a:xfrm>
          <a:prstGeom prst="rect">
            <a:avLst/>
          </a:prstGeom>
        </p:spPr>
      </p:pic>
      <p:sp>
        <p:nvSpPr>
          <p:cNvPr id="4" name="1 Título"/>
          <p:cNvSpPr>
            <a:spLocks noGrp="1"/>
          </p:cNvSpPr>
          <p:nvPr>
            <p:ph type="title"/>
          </p:nvPr>
        </p:nvSpPr>
        <p:spPr>
          <a:xfrm>
            <a:off x="35349" y="695924"/>
            <a:ext cx="8229600" cy="652463"/>
          </a:xfrm>
        </p:spPr>
        <p:txBody>
          <a:bodyPr/>
          <a:lstStyle/>
          <a:p>
            <a:pPr algn="l" eaLnBrk="1" hangingPunct="1">
              <a:defRPr/>
            </a:pPr>
            <a:r>
              <a:rPr lang="es-ES" sz="3600" b="1" dirty="0">
                <a:ln w="12700">
                  <a:solidFill>
                    <a:schemeClr val="accent2">
                      <a:lumMod val="50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Abadi MT Condensed Extra Bold"/>
                <a:cs typeface="Abadi MT Condensed Extra Bold"/>
              </a:rPr>
              <a:t>Condicionantes legales</a:t>
            </a:r>
          </a:p>
        </p:txBody>
      </p:sp>
      <p:sp>
        <p:nvSpPr>
          <p:cNvPr id="3" name="Rectángulo 2">
            <a:extLst>
              <a:ext uri="{FF2B5EF4-FFF2-40B4-BE49-F238E27FC236}">
                <a16:creationId xmlns:a16="http://schemas.microsoft.com/office/drawing/2014/main" id="{2721DCBA-E9B8-185D-524E-643253F0A89F}"/>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LA ATENCIÓN</a:t>
            </a:r>
          </a:p>
        </p:txBody>
      </p:sp>
      <p:sp>
        <p:nvSpPr>
          <p:cNvPr id="9" name="CuadroTexto 8">
            <a:extLst>
              <a:ext uri="{FF2B5EF4-FFF2-40B4-BE49-F238E27FC236}">
                <a16:creationId xmlns:a16="http://schemas.microsoft.com/office/drawing/2014/main" id="{D3A3E695-C0DE-432C-CC78-42A2F42B5674}"/>
              </a:ext>
            </a:extLst>
          </p:cNvPr>
          <p:cNvSpPr txBox="1"/>
          <p:nvPr/>
        </p:nvSpPr>
        <p:spPr>
          <a:xfrm>
            <a:off x="5818909" y="6197705"/>
            <a:ext cx="6335148" cy="600164"/>
          </a:xfrm>
          <a:prstGeom prst="rect">
            <a:avLst/>
          </a:prstGeom>
          <a:noFill/>
        </p:spPr>
        <p:txBody>
          <a:bodyPr wrap="square">
            <a:spAutoFit/>
          </a:bodyPr>
          <a:lstStyle/>
          <a:p>
            <a:pPr algn="r"/>
            <a:r>
              <a:rPr lang="es-ES" sz="1100" i="1" dirty="0"/>
              <a:t>﻿Barreras y dificultades en el acceso a la atención y tratamiento de las personas migrantes y solicitantes de asilo con el VIH en España. División ﻿de Control de VIH, ITS, Hepatitis virales y Tuberculosis Ministerio de Sanidad Marzo de 2022</a:t>
            </a:r>
          </a:p>
        </p:txBody>
      </p:sp>
    </p:spTree>
    <p:extLst>
      <p:ext uri="{BB962C8B-B14F-4D97-AF65-F5344CB8AC3E}">
        <p14:creationId xmlns:p14="http://schemas.microsoft.com/office/powerpoint/2010/main" val="1255315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721DCBA-E9B8-185D-524E-643253F0A89F}"/>
              </a:ext>
            </a:extLst>
          </p:cNvPr>
          <p:cNvSpPr/>
          <p:nvPr/>
        </p:nvSpPr>
        <p:spPr>
          <a:xfrm>
            <a:off x="0" y="-847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latin typeface="+mn-lt"/>
                <a:ea typeface="+mn-ea"/>
                <a:cs typeface="+mn-cs"/>
              </a:rPr>
              <a:t>Factores determinantes para el acceso al seguimiento del VIH en migrantes vulnerables</a:t>
            </a:r>
          </a:p>
        </p:txBody>
      </p:sp>
      <p:sp>
        <p:nvSpPr>
          <p:cNvPr id="2" name="Rectangle 6">
            <a:extLst>
              <a:ext uri="{FF2B5EF4-FFF2-40B4-BE49-F238E27FC236}">
                <a16:creationId xmlns:a16="http://schemas.microsoft.com/office/drawing/2014/main" id="{FB021198-E1F5-269F-BFA2-B100818581CC}"/>
              </a:ext>
            </a:extLst>
          </p:cNvPr>
          <p:cNvSpPr>
            <a:spLocks noChangeArrowheads="1"/>
          </p:cNvSpPr>
          <p:nvPr/>
        </p:nvSpPr>
        <p:spPr bwMode="auto">
          <a:xfrm>
            <a:off x="-102920" y="6322469"/>
            <a:ext cx="24661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en-US" sz="800" b="1" i="1" dirty="0" err="1">
                <a:latin typeface="Times New Roman" charset="0"/>
                <a:cs typeface="Times New Roman" charset="0"/>
              </a:rPr>
              <a:t>Nöstlinger</a:t>
            </a:r>
            <a:r>
              <a:rPr lang="en-US" sz="800" b="1" i="1" dirty="0">
                <a:latin typeface="Times New Roman" charset="0"/>
                <a:cs typeface="Times New Roman" charset="0"/>
              </a:rPr>
              <a:t> C, </a:t>
            </a:r>
            <a:r>
              <a:rPr lang="en-US" sz="800" b="1" i="1" dirty="0" err="1">
                <a:latin typeface="Times New Roman" charset="0"/>
                <a:cs typeface="Times New Roman" charset="0"/>
              </a:rPr>
              <a:t>Cosaert</a:t>
            </a:r>
            <a:r>
              <a:rPr lang="en-US" sz="800" b="1" i="1" dirty="0">
                <a:latin typeface="Times New Roman" charset="0"/>
                <a:cs typeface="Times New Roman" charset="0"/>
              </a:rPr>
              <a:t> T, </a:t>
            </a:r>
            <a:r>
              <a:rPr lang="en-US" sz="800" b="1" i="1" dirty="0" err="1">
                <a:latin typeface="Times New Roman" charset="0"/>
                <a:cs typeface="Times New Roman" charset="0"/>
              </a:rPr>
              <a:t>Landeghem</a:t>
            </a:r>
            <a:r>
              <a:rPr lang="en-US" sz="800" b="1" i="1" dirty="0">
                <a:latin typeface="Times New Roman" charset="0"/>
                <a:cs typeface="Times New Roman" charset="0"/>
              </a:rPr>
              <a:t> E Van, et al. HIV among migrants in precarious circumstances in the EU and European Economic Area. Lancet HIV 2022; 9:e428–e437. </a:t>
            </a:r>
          </a:p>
        </p:txBody>
      </p:sp>
      <p:grpSp>
        <p:nvGrpSpPr>
          <p:cNvPr id="37" name="Grupo 36">
            <a:extLst>
              <a:ext uri="{FF2B5EF4-FFF2-40B4-BE49-F238E27FC236}">
                <a16:creationId xmlns:a16="http://schemas.microsoft.com/office/drawing/2014/main" id="{B0C888AD-A033-E4C2-0544-C2B21762721C}"/>
              </a:ext>
            </a:extLst>
          </p:cNvPr>
          <p:cNvGrpSpPr/>
          <p:nvPr/>
        </p:nvGrpSpPr>
        <p:grpSpPr>
          <a:xfrm>
            <a:off x="696352" y="672608"/>
            <a:ext cx="8951344" cy="6185392"/>
            <a:chOff x="1636551" y="718015"/>
            <a:chExt cx="8951344" cy="6185392"/>
          </a:xfrm>
        </p:grpSpPr>
        <p:sp>
          <p:nvSpPr>
            <p:cNvPr id="9" name="Elipse 8">
              <a:extLst>
                <a:ext uri="{FF2B5EF4-FFF2-40B4-BE49-F238E27FC236}">
                  <a16:creationId xmlns:a16="http://schemas.microsoft.com/office/drawing/2014/main" id="{314BCEA3-3671-8B57-5038-8FFD9908AB11}"/>
                </a:ext>
              </a:extLst>
            </p:cNvPr>
            <p:cNvSpPr/>
            <p:nvPr/>
          </p:nvSpPr>
          <p:spPr>
            <a:xfrm>
              <a:off x="4681846" y="1263217"/>
              <a:ext cx="2828307" cy="2828307"/>
            </a:xfrm>
            <a:prstGeom prst="ellipse">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AA0A2C4A-7A80-0156-C2B0-068BA362B457}"/>
                </a:ext>
              </a:extLst>
            </p:cNvPr>
            <p:cNvSpPr/>
            <p:nvPr/>
          </p:nvSpPr>
          <p:spPr>
            <a:xfrm>
              <a:off x="4681846" y="3576050"/>
              <a:ext cx="2828307" cy="2828307"/>
            </a:xfrm>
            <a:prstGeom prst="ellipse">
              <a:avLst/>
            </a:prstGeom>
            <a:solidFill>
              <a:schemeClr val="accent4">
                <a:lumMod val="60000"/>
                <a:lumOff val="40000"/>
                <a:alpha val="1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E251374A-BCC2-6FD3-1C1F-0D65E7E19B59}"/>
                </a:ext>
              </a:extLst>
            </p:cNvPr>
            <p:cNvSpPr/>
            <p:nvPr/>
          </p:nvSpPr>
          <p:spPr>
            <a:xfrm>
              <a:off x="5850339" y="2411902"/>
              <a:ext cx="2828307" cy="2828307"/>
            </a:xfrm>
            <a:prstGeom prst="ellipse">
              <a:avLst/>
            </a:prstGeom>
            <a:solidFill>
              <a:schemeClr val="accent2">
                <a:lumMod val="75000"/>
                <a:alpha val="1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9B3195A1-E736-C437-BD1C-D03BD84B3552}"/>
                </a:ext>
              </a:extLst>
            </p:cNvPr>
            <p:cNvSpPr/>
            <p:nvPr/>
          </p:nvSpPr>
          <p:spPr>
            <a:xfrm>
              <a:off x="3513353" y="2411901"/>
              <a:ext cx="2828307" cy="2828307"/>
            </a:xfrm>
            <a:prstGeom prst="ellipse">
              <a:avLst/>
            </a:prstGeom>
            <a:solidFill>
              <a:schemeClr val="accent6">
                <a:lumMod val="75000"/>
                <a:alpha val="1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14953A2-467D-6A1D-1F4F-F37561B605C7}"/>
                </a:ext>
              </a:extLst>
            </p:cNvPr>
            <p:cNvSpPr txBox="1"/>
            <p:nvPr/>
          </p:nvSpPr>
          <p:spPr>
            <a:xfrm>
              <a:off x="5609616" y="1617791"/>
              <a:ext cx="972767" cy="553998"/>
            </a:xfrm>
            <a:prstGeom prst="rect">
              <a:avLst/>
            </a:prstGeom>
            <a:noFill/>
          </p:spPr>
          <p:txBody>
            <a:bodyPr wrap="none" rtlCol="0">
              <a:spAutoFit/>
            </a:bodyPr>
            <a:lstStyle/>
            <a:p>
              <a:pPr algn="ctr"/>
              <a:r>
                <a:rPr lang="es-ES" sz="1500" dirty="0"/>
                <a:t>Derechos </a:t>
              </a:r>
            </a:p>
            <a:p>
              <a:pPr algn="ctr"/>
              <a:r>
                <a:rPr lang="es-ES" sz="1500" dirty="0"/>
                <a:t>legales</a:t>
              </a:r>
            </a:p>
          </p:txBody>
        </p:sp>
        <p:sp>
          <p:nvSpPr>
            <p:cNvPr id="14" name="CuadroTexto 13">
              <a:extLst>
                <a:ext uri="{FF2B5EF4-FFF2-40B4-BE49-F238E27FC236}">
                  <a16:creationId xmlns:a16="http://schemas.microsoft.com/office/drawing/2014/main" id="{50951141-532C-9DD7-C6E2-75574C828340}"/>
                </a:ext>
              </a:extLst>
            </p:cNvPr>
            <p:cNvSpPr txBox="1"/>
            <p:nvPr/>
          </p:nvSpPr>
          <p:spPr>
            <a:xfrm>
              <a:off x="7075139" y="3315974"/>
              <a:ext cx="1736352" cy="1015663"/>
            </a:xfrm>
            <a:prstGeom prst="rect">
              <a:avLst/>
            </a:prstGeom>
            <a:noFill/>
          </p:spPr>
          <p:txBody>
            <a:bodyPr wrap="square" rtlCol="0">
              <a:spAutoFit/>
            </a:bodyPr>
            <a:lstStyle/>
            <a:p>
              <a:pPr algn="ctr"/>
              <a:r>
                <a:rPr lang="es-ES" sz="1500" dirty="0"/>
                <a:t>Aspectos estructurales, financieros y organizativos</a:t>
              </a:r>
            </a:p>
          </p:txBody>
        </p:sp>
        <p:sp>
          <p:nvSpPr>
            <p:cNvPr id="15" name="CuadroTexto 14">
              <a:extLst>
                <a:ext uri="{FF2B5EF4-FFF2-40B4-BE49-F238E27FC236}">
                  <a16:creationId xmlns:a16="http://schemas.microsoft.com/office/drawing/2014/main" id="{837A1ED2-7FE3-46C1-745D-9A054C684897}"/>
                </a:ext>
              </a:extLst>
            </p:cNvPr>
            <p:cNvSpPr txBox="1"/>
            <p:nvPr/>
          </p:nvSpPr>
          <p:spPr>
            <a:xfrm>
              <a:off x="5462618" y="5255672"/>
              <a:ext cx="1266762" cy="1015663"/>
            </a:xfrm>
            <a:prstGeom prst="rect">
              <a:avLst/>
            </a:prstGeom>
            <a:noFill/>
          </p:spPr>
          <p:txBody>
            <a:bodyPr wrap="square" rtlCol="0">
              <a:spAutoFit/>
            </a:bodyPr>
            <a:lstStyle/>
            <a:p>
              <a:pPr algn="ctr"/>
              <a:r>
                <a:rPr lang="es-ES" sz="1500" dirty="0"/>
                <a:t>Exigencias de prevención del VIH</a:t>
              </a:r>
            </a:p>
            <a:p>
              <a:pPr algn="ctr"/>
              <a:r>
                <a:rPr lang="es-ES" sz="1500" dirty="0"/>
                <a:t>Estigma</a:t>
              </a:r>
            </a:p>
          </p:txBody>
        </p:sp>
        <p:sp>
          <p:nvSpPr>
            <p:cNvPr id="16" name="CuadroTexto 15">
              <a:extLst>
                <a:ext uri="{FF2B5EF4-FFF2-40B4-BE49-F238E27FC236}">
                  <a16:creationId xmlns:a16="http://schemas.microsoft.com/office/drawing/2014/main" id="{0D6AEE42-82AE-6E26-29D3-0D658A507C31}"/>
                </a:ext>
              </a:extLst>
            </p:cNvPr>
            <p:cNvSpPr txBox="1"/>
            <p:nvPr/>
          </p:nvSpPr>
          <p:spPr>
            <a:xfrm>
              <a:off x="3435509" y="3426031"/>
              <a:ext cx="1705101" cy="784830"/>
            </a:xfrm>
            <a:prstGeom prst="rect">
              <a:avLst/>
            </a:prstGeom>
            <a:noFill/>
          </p:spPr>
          <p:txBody>
            <a:bodyPr wrap="square" rtlCol="0">
              <a:spAutoFit/>
            </a:bodyPr>
            <a:lstStyle/>
            <a:p>
              <a:pPr algn="ctr"/>
              <a:r>
                <a:rPr lang="es-ES" sz="1500" dirty="0"/>
                <a:t>Características sociodemográficas y psicosociales</a:t>
              </a:r>
            </a:p>
          </p:txBody>
        </p:sp>
        <p:sp>
          <p:nvSpPr>
            <p:cNvPr id="17" name="CuadroTexto 16">
              <a:extLst>
                <a:ext uri="{FF2B5EF4-FFF2-40B4-BE49-F238E27FC236}">
                  <a16:creationId xmlns:a16="http://schemas.microsoft.com/office/drawing/2014/main" id="{0E7B7C5E-D08D-7ECA-40F1-CE26F0A4B65A}"/>
                </a:ext>
              </a:extLst>
            </p:cNvPr>
            <p:cNvSpPr txBox="1"/>
            <p:nvPr/>
          </p:nvSpPr>
          <p:spPr>
            <a:xfrm>
              <a:off x="5047140" y="718015"/>
              <a:ext cx="2004249" cy="553998"/>
            </a:xfrm>
            <a:prstGeom prst="rect">
              <a:avLst/>
            </a:prstGeom>
            <a:noFill/>
          </p:spPr>
          <p:txBody>
            <a:bodyPr wrap="square" rtlCol="0">
              <a:spAutoFit/>
            </a:bodyPr>
            <a:lstStyle/>
            <a:p>
              <a:pPr algn="ctr"/>
              <a:r>
                <a:rPr lang="es-ES" sz="1500" b="1" dirty="0">
                  <a:solidFill>
                    <a:schemeClr val="accent5">
                      <a:lumMod val="50000"/>
                    </a:schemeClr>
                  </a:solidFill>
                </a:rPr>
                <a:t>Nivel regulatorio y de políticas públicas</a:t>
              </a:r>
            </a:p>
          </p:txBody>
        </p:sp>
        <p:sp>
          <p:nvSpPr>
            <p:cNvPr id="18" name="CuadroTexto 17">
              <a:extLst>
                <a:ext uri="{FF2B5EF4-FFF2-40B4-BE49-F238E27FC236}">
                  <a16:creationId xmlns:a16="http://schemas.microsoft.com/office/drawing/2014/main" id="{54DC09D6-D069-97F4-DAEF-BD54A0DD21FD}"/>
                </a:ext>
              </a:extLst>
            </p:cNvPr>
            <p:cNvSpPr txBox="1"/>
            <p:nvPr/>
          </p:nvSpPr>
          <p:spPr>
            <a:xfrm>
              <a:off x="5093874" y="6349409"/>
              <a:ext cx="2004249" cy="553998"/>
            </a:xfrm>
            <a:prstGeom prst="rect">
              <a:avLst/>
            </a:prstGeom>
            <a:noFill/>
          </p:spPr>
          <p:txBody>
            <a:bodyPr wrap="square" rtlCol="0">
              <a:spAutoFit/>
            </a:bodyPr>
            <a:lstStyle/>
            <a:p>
              <a:pPr algn="ctr"/>
              <a:r>
                <a:rPr lang="es-ES" sz="1500" b="1" dirty="0">
                  <a:solidFill>
                    <a:schemeClr val="accent5">
                      <a:lumMod val="50000"/>
                    </a:schemeClr>
                  </a:solidFill>
                </a:rPr>
                <a:t>Factores a nivel comunitario</a:t>
              </a:r>
            </a:p>
          </p:txBody>
        </p:sp>
        <p:sp>
          <p:nvSpPr>
            <p:cNvPr id="19" name="CuadroTexto 18">
              <a:extLst>
                <a:ext uri="{FF2B5EF4-FFF2-40B4-BE49-F238E27FC236}">
                  <a16:creationId xmlns:a16="http://schemas.microsoft.com/office/drawing/2014/main" id="{B8326EEA-A8DE-411A-3845-FBE1561805D0}"/>
                </a:ext>
              </a:extLst>
            </p:cNvPr>
            <p:cNvSpPr txBox="1"/>
            <p:nvPr/>
          </p:nvSpPr>
          <p:spPr>
            <a:xfrm>
              <a:off x="8583646" y="3576050"/>
              <a:ext cx="2004249" cy="553998"/>
            </a:xfrm>
            <a:prstGeom prst="rect">
              <a:avLst/>
            </a:prstGeom>
            <a:noFill/>
          </p:spPr>
          <p:txBody>
            <a:bodyPr wrap="square" rtlCol="0">
              <a:spAutoFit/>
            </a:bodyPr>
            <a:lstStyle/>
            <a:p>
              <a:pPr algn="ctr"/>
              <a:r>
                <a:rPr lang="es-ES" sz="1500" b="1" dirty="0">
                  <a:solidFill>
                    <a:schemeClr val="accent5">
                      <a:lumMod val="50000"/>
                    </a:schemeClr>
                  </a:solidFill>
                </a:rPr>
                <a:t>Factores a nivel del sistema sanitario</a:t>
              </a:r>
            </a:p>
          </p:txBody>
        </p:sp>
        <p:sp>
          <p:nvSpPr>
            <p:cNvPr id="20" name="CuadroTexto 19">
              <a:extLst>
                <a:ext uri="{FF2B5EF4-FFF2-40B4-BE49-F238E27FC236}">
                  <a16:creationId xmlns:a16="http://schemas.microsoft.com/office/drawing/2014/main" id="{E6C1A32A-A4DD-7A73-EE59-02102AA77875}"/>
                </a:ext>
              </a:extLst>
            </p:cNvPr>
            <p:cNvSpPr txBox="1"/>
            <p:nvPr/>
          </p:nvSpPr>
          <p:spPr>
            <a:xfrm>
              <a:off x="1636551" y="3534118"/>
              <a:ext cx="2004249" cy="553998"/>
            </a:xfrm>
            <a:prstGeom prst="rect">
              <a:avLst/>
            </a:prstGeom>
            <a:noFill/>
          </p:spPr>
          <p:txBody>
            <a:bodyPr wrap="square" rtlCol="0">
              <a:spAutoFit/>
            </a:bodyPr>
            <a:lstStyle/>
            <a:p>
              <a:pPr algn="ctr"/>
              <a:r>
                <a:rPr lang="es-ES" sz="1500" b="1" dirty="0">
                  <a:solidFill>
                    <a:schemeClr val="accent5">
                      <a:lumMod val="50000"/>
                    </a:schemeClr>
                  </a:solidFill>
                </a:rPr>
                <a:t>Factores a nivel individual</a:t>
              </a:r>
            </a:p>
          </p:txBody>
        </p:sp>
        <p:sp>
          <p:nvSpPr>
            <p:cNvPr id="22" name="CuadroTexto 21">
              <a:extLst>
                <a:ext uri="{FF2B5EF4-FFF2-40B4-BE49-F238E27FC236}">
                  <a16:creationId xmlns:a16="http://schemas.microsoft.com/office/drawing/2014/main" id="{7E9CD988-F3C8-7630-EBEF-1390809FB1D1}"/>
                </a:ext>
              </a:extLst>
            </p:cNvPr>
            <p:cNvSpPr txBox="1"/>
            <p:nvPr/>
          </p:nvSpPr>
          <p:spPr>
            <a:xfrm>
              <a:off x="1877220" y="1422271"/>
              <a:ext cx="2257616" cy="553998"/>
            </a:xfrm>
            <a:prstGeom prst="rect">
              <a:avLst/>
            </a:prstGeom>
            <a:noFill/>
          </p:spPr>
          <p:txBody>
            <a:bodyPr wrap="square" rtlCol="0">
              <a:spAutoFit/>
            </a:bodyPr>
            <a:lstStyle/>
            <a:p>
              <a:pPr algn="ctr"/>
              <a:r>
                <a:rPr lang="es-ES" sz="1500" i="1" dirty="0"/>
                <a:t>Marco legal e interpretación individual</a:t>
              </a:r>
            </a:p>
          </p:txBody>
        </p:sp>
        <p:sp>
          <p:nvSpPr>
            <p:cNvPr id="23" name="CuadroTexto 22">
              <a:extLst>
                <a:ext uri="{FF2B5EF4-FFF2-40B4-BE49-F238E27FC236}">
                  <a16:creationId xmlns:a16="http://schemas.microsoft.com/office/drawing/2014/main" id="{A685CDD2-24A4-5A94-B680-D6614D4C8FC8}"/>
                </a:ext>
              </a:extLst>
            </p:cNvPr>
            <p:cNvSpPr txBox="1"/>
            <p:nvPr/>
          </p:nvSpPr>
          <p:spPr>
            <a:xfrm>
              <a:off x="7889851" y="1422271"/>
              <a:ext cx="2536683" cy="553998"/>
            </a:xfrm>
            <a:prstGeom prst="rect">
              <a:avLst/>
            </a:prstGeom>
            <a:noFill/>
          </p:spPr>
          <p:txBody>
            <a:bodyPr wrap="square" rtlCol="0">
              <a:spAutoFit/>
            </a:bodyPr>
            <a:lstStyle/>
            <a:p>
              <a:pPr algn="ctr"/>
              <a:r>
                <a:rPr lang="es-ES" sz="1500" i="1" dirty="0"/>
                <a:t>Conocimientos y aptitudes de los trabajadores sanitarios</a:t>
              </a:r>
            </a:p>
          </p:txBody>
        </p:sp>
        <p:sp>
          <p:nvSpPr>
            <p:cNvPr id="24" name="CuadroTexto 23">
              <a:extLst>
                <a:ext uri="{FF2B5EF4-FFF2-40B4-BE49-F238E27FC236}">
                  <a16:creationId xmlns:a16="http://schemas.microsoft.com/office/drawing/2014/main" id="{51AC7DB1-0EDD-96AA-3F6C-D02A28480EBC}"/>
                </a:ext>
              </a:extLst>
            </p:cNvPr>
            <p:cNvSpPr txBox="1"/>
            <p:nvPr/>
          </p:nvSpPr>
          <p:spPr>
            <a:xfrm>
              <a:off x="7889850" y="5503271"/>
              <a:ext cx="2536683" cy="553998"/>
            </a:xfrm>
            <a:prstGeom prst="rect">
              <a:avLst/>
            </a:prstGeom>
            <a:noFill/>
          </p:spPr>
          <p:txBody>
            <a:bodyPr wrap="square" rtlCol="0">
              <a:spAutoFit/>
            </a:bodyPr>
            <a:lstStyle/>
            <a:p>
              <a:pPr algn="ctr"/>
              <a:r>
                <a:rPr lang="es-ES" sz="1500" i="1" dirty="0"/>
                <a:t>Competencias interculturales de los trabajadores sanitarios</a:t>
              </a:r>
            </a:p>
          </p:txBody>
        </p:sp>
        <p:sp>
          <p:nvSpPr>
            <p:cNvPr id="25" name="CuadroTexto 24">
              <a:extLst>
                <a:ext uri="{FF2B5EF4-FFF2-40B4-BE49-F238E27FC236}">
                  <a16:creationId xmlns:a16="http://schemas.microsoft.com/office/drawing/2014/main" id="{D968AC1F-73D4-ECB1-05AF-10BD29AF0705}"/>
                </a:ext>
              </a:extLst>
            </p:cNvPr>
            <p:cNvSpPr txBox="1"/>
            <p:nvPr/>
          </p:nvSpPr>
          <p:spPr>
            <a:xfrm>
              <a:off x="1737686" y="5398841"/>
              <a:ext cx="2536683" cy="784830"/>
            </a:xfrm>
            <a:prstGeom prst="rect">
              <a:avLst/>
            </a:prstGeom>
            <a:noFill/>
          </p:spPr>
          <p:txBody>
            <a:bodyPr wrap="square" rtlCol="0">
              <a:spAutoFit/>
            </a:bodyPr>
            <a:lstStyle/>
            <a:p>
              <a:pPr algn="ctr"/>
              <a:r>
                <a:rPr lang="es-ES" sz="1500" i="1" dirty="0"/>
                <a:t>Actitudes; normas sociales y de la comunidad; </a:t>
              </a:r>
              <a:r>
                <a:rPr lang="es-ES" sz="1500" i="1" dirty="0" err="1"/>
                <a:t>redesde</a:t>
              </a:r>
              <a:r>
                <a:rPr lang="es-ES" sz="1500" i="1" dirty="0"/>
                <a:t> apoyo social</a:t>
              </a:r>
            </a:p>
          </p:txBody>
        </p:sp>
        <p:cxnSp>
          <p:nvCxnSpPr>
            <p:cNvPr id="27" name="Conector recto 26">
              <a:extLst>
                <a:ext uri="{FF2B5EF4-FFF2-40B4-BE49-F238E27FC236}">
                  <a16:creationId xmlns:a16="http://schemas.microsoft.com/office/drawing/2014/main" id="{96302662-6101-7FB2-EC38-087B3EBA3803}"/>
                </a:ext>
              </a:extLst>
            </p:cNvPr>
            <p:cNvCxnSpPr>
              <a:stCxn id="22" idx="2"/>
            </p:cNvCxnSpPr>
            <p:nvPr/>
          </p:nvCxnSpPr>
          <p:spPr>
            <a:xfrm>
              <a:off x="3006028" y="1976269"/>
              <a:ext cx="2278491" cy="117069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F091A934-9F41-E380-80E4-A9D343678D25}"/>
                </a:ext>
              </a:extLst>
            </p:cNvPr>
            <p:cNvCxnSpPr>
              <a:cxnSpLocks/>
            </p:cNvCxnSpPr>
            <p:nvPr/>
          </p:nvCxnSpPr>
          <p:spPr>
            <a:xfrm flipH="1">
              <a:off x="6729380" y="2077534"/>
              <a:ext cx="2428811" cy="1069427"/>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4C2D8EFE-EF3D-9D7F-0724-DFEF911C9914}"/>
                </a:ext>
              </a:extLst>
            </p:cNvPr>
            <p:cNvCxnSpPr>
              <a:cxnSpLocks/>
            </p:cNvCxnSpPr>
            <p:nvPr/>
          </p:nvCxnSpPr>
          <p:spPr>
            <a:xfrm flipH="1">
              <a:off x="3113131" y="4704810"/>
              <a:ext cx="2216642" cy="71263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E6865C2E-9D58-3293-8843-9AF574A7F1EB}"/>
                </a:ext>
              </a:extLst>
            </p:cNvPr>
            <p:cNvCxnSpPr>
              <a:cxnSpLocks/>
            </p:cNvCxnSpPr>
            <p:nvPr/>
          </p:nvCxnSpPr>
          <p:spPr>
            <a:xfrm>
              <a:off x="6907480" y="4559137"/>
              <a:ext cx="2173932" cy="92810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42" name="Imagen 41">
            <a:extLst>
              <a:ext uri="{FF2B5EF4-FFF2-40B4-BE49-F238E27FC236}">
                <a16:creationId xmlns:a16="http://schemas.microsoft.com/office/drawing/2014/main" id="{0F3326F4-5BD2-2AE8-BD53-9B893F656220}"/>
              </a:ext>
            </a:extLst>
          </p:cNvPr>
          <p:cNvPicPr>
            <a:picLocks noChangeAspect="1"/>
          </p:cNvPicPr>
          <p:nvPr/>
        </p:nvPicPr>
        <p:blipFill>
          <a:blip r:embed="rId3">
            <a:alphaModFix amt="50000"/>
          </a:blip>
          <a:stretch>
            <a:fillRect/>
          </a:stretch>
        </p:blipFill>
        <p:spPr>
          <a:xfrm>
            <a:off x="9735202" y="2757478"/>
            <a:ext cx="2136696" cy="1911268"/>
          </a:xfrm>
          <a:prstGeom prst="rect">
            <a:avLst/>
          </a:prstGeom>
          <a:effectLst/>
        </p:spPr>
      </p:pic>
      <p:sp>
        <p:nvSpPr>
          <p:cNvPr id="43" name="CuadroTexto 42">
            <a:extLst>
              <a:ext uri="{FF2B5EF4-FFF2-40B4-BE49-F238E27FC236}">
                <a16:creationId xmlns:a16="http://schemas.microsoft.com/office/drawing/2014/main" id="{9F107DDF-F508-F213-6BF3-657502A45BBB}"/>
              </a:ext>
            </a:extLst>
          </p:cNvPr>
          <p:cNvSpPr txBox="1"/>
          <p:nvPr/>
        </p:nvSpPr>
        <p:spPr>
          <a:xfrm>
            <a:off x="9688254" y="2947189"/>
            <a:ext cx="2224202" cy="1631216"/>
          </a:xfrm>
          <a:prstGeom prst="rect">
            <a:avLst/>
          </a:prstGeom>
          <a:noFill/>
        </p:spPr>
        <p:txBody>
          <a:bodyPr wrap="square" rtlCol="0">
            <a:spAutoFit/>
          </a:bodyPr>
          <a:lstStyle/>
          <a:p>
            <a:pPr algn="ctr"/>
            <a:r>
              <a:rPr lang="es-ES" sz="2000" dirty="0"/>
              <a:t>﻿Conocimientos sanitarios y sobre el VIH, inseguridad socioeconómica, miedo y ansiedad</a:t>
            </a:r>
          </a:p>
        </p:txBody>
      </p:sp>
    </p:spTree>
    <p:extLst>
      <p:ext uri="{BB962C8B-B14F-4D97-AF65-F5344CB8AC3E}">
        <p14:creationId xmlns:p14="http://schemas.microsoft.com/office/powerpoint/2010/main" val="1469897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CONDICIONANTES EN EL INICIO DEL TAR/SEGUIMIENTO</a:t>
            </a:r>
          </a:p>
        </p:txBody>
      </p:sp>
      <p:sp>
        <p:nvSpPr>
          <p:cNvPr id="5" name="CuadroTexto 4">
            <a:extLst>
              <a:ext uri="{FF2B5EF4-FFF2-40B4-BE49-F238E27FC236}">
                <a16:creationId xmlns:a16="http://schemas.microsoft.com/office/drawing/2014/main" id="{51B0089D-1B9E-3E2E-D419-6F83378E6C92}"/>
              </a:ext>
            </a:extLst>
          </p:cNvPr>
          <p:cNvSpPr txBox="1"/>
          <p:nvPr/>
        </p:nvSpPr>
        <p:spPr>
          <a:xfrm>
            <a:off x="3050088" y="3241202"/>
            <a:ext cx="61001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B794D23E-A04F-8747-0D9B-8B7760A79708}"/>
              </a:ext>
            </a:extLst>
          </p:cNvPr>
          <p:cNvSpPr txBox="1"/>
          <p:nvPr/>
        </p:nvSpPr>
        <p:spPr>
          <a:xfrm>
            <a:off x="204716" y="1049398"/>
            <a:ext cx="11245756" cy="5196166"/>
          </a:xfrm>
          <a:prstGeom prst="rect">
            <a:avLst/>
          </a:prstGeom>
          <a:noFill/>
        </p:spPr>
        <p:txBody>
          <a:bodyPr wrap="square" rtlCol="0">
            <a:spAutoFit/>
          </a:bodyPr>
          <a:lstStyle/>
          <a:p>
            <a:pPr marL="363538" marR="0" lvl="0" indent="-363538" defTabSz="914400" rtl="0" eaLnBrk="1" fontAlgn="auto" latinLnBrk="0" hangingPunct="1">
              <a:lnSpc>
                <a:spcPct val="150000"/>
              </a:lnSpc>
              <a:spcBef>
                <a:spcPts val="0"/>
              </a:spcBef>
              <a:spcAft>
                <a:spcPts val="0"/>
              </a:spcAft>
              <a:buClrTx/>
              <a:buSzTx/>
              <a:buFont typeface="Wingdings" pitchFamily="2" charset="2"/>
              <a:buChar char="ü"/>
              <a:defRPr/>
            </a:pPr>
            <a:r>
              <a:rPr kumimoji="0" lang="es-ES" sz="280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Incorporación más tardía al TAR: varones &gt; mujeres</a:t>
            </a:r>
          </a:p>
          <a:p>
            <a:pPr marL="363538" marR="0" lvl="0" indent="-363538" defTabSz="914400" rtl="0" eaLnBrk="1" fontAlgn="auto" latinLnBrk="0" hangingPunct="1">
              <a:lnSpc>
                <a:spcPct val="150000"/>
              </a:lnSpc>
              <a:spcBef>
                <a:spcPts val="0"/>
              </a:spcBef>
              <a:spcAft>
                <a:spcPts val="0"/>
              </a:spcAft>
              <a:buClrTx/>
              <a:buSzTx/>
              <a:buFont typeface="Wingdings" pitchFamily="2" charset="2"/>
              <a:buChar char="ü"/>
              <a:defRPr/>
            </a:pPr>
            <a:r>
              <a:rPr kumimoji="0" lang="es-ES" sz="280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Respuesta al TAR similar</a:t>
            </a:r>
          </a:p>
          <a:p>
            <a:pPr marL="820738" lvl="1" indent="-363538">
              <a:lnSpc>
                <a:spcPct val="150000"/>
              </a:lnSpc>
              <a:buFont typeface="Wingdings" pitchFamily="2" charset="2"/>
              <a:buChar char="ü"/>
            </a:pPr>
            <a:r>
              <a:rPr lang="es-ES" sz="2800" dirty="0">
                <a:solidFill>
                  <a:srgbClr val="5B9BD5">
                    <a:lumMod val="50000"/>
                  </a:srgbClr>
                </a:solidFill>
                <a:latin typeface="Calibri" panose="020F0502020204030204"/>
              </a:rPr>
              <a:t>R</a:t>
            </a:r>
            <a:r>
              <a:rPr kumimoji="0" lang="es-ES" sz="280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ecuperación</a:t>
            </a:r>
            <a:r>
              <a:rPr kumimoji="0" lang="es-ES" sz="280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más de CD4 lenta en SSA</a:t>
            </a:r>
          </a:p>
          <a:p>
            <a:pPr marL="820738" lvl="1" indent="-363538">
              <a:lnSpc>
                <a:spcPct val="150000"/>
              </a:lnSpc>
              <a:buFont typeface="Wingdings" pitchFamily="2" charset="2"/>
              <a:buChar char="ü"/>
            </a:pPr>
            <a:r>
              <a:rPr lang="es-ES" sz="2800" dirty="0">
                <a:solidFill>
                  <a:srgbClr val="5B9BD5">
                    <a:lumMod val="50000"/>
                  </a:srgbClr>
                </a:solidFill>
                <a:latin typeface="Calibri" panose="020F0502020204030204"/>
              </a:rPr>
              <a:t>Mayor FV en algunas poblaciones (SSA; caribeños negros; </a:t>
            </a:r>
            <a:r>
              <a:rPr lang="es-ES" sz="2800" dirty="0" err="1">
                <a:solidFill>
                  <a:srgbClr val="5B9BD5">
                    <a:lumMod val="50000"/>
                  </a:srgbClr>
                </a:solidFill>
                <a:latin typeface="Calibri" panose="020F0502020204030204"/>
              </a:rPr>
              <a:t>HTx</a:t>
            </a:r>
            <a:r>
              <a:rPr lang="es-ES" sz="2800" dirty="0">
                <a:solidFill>
                  <a:srgbClr val="5B9BD5">
                    <a:lumMod val="50000"/>
                  </a:srgbClr>
                </a:solidFill>
                <a:latin typeface="Calibri" panose="020F0502020204030204"/>
              </a:rPr>
              <a:t>)</a:t>
            </a:r>
            <a:endParaRPr kumimoji="0" lang="es-ES" sz="280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363538" marR="0" lvl="0" indent="-363538" defTabSz="914400" rtl="0" eaLnBrk="1" fontAlgn="auto" latinLnBrk="0" hangingPunct="1">
              <a:lnSpc>
                <a:spcPct val="150000"/>
              </a:lnSpc>
              <a:spcBef>
                <a:spcPts val="0"/>
              </a:spcBef>
              <a:spcAft>
                <a:spcPts val="0"/>
              </a:spcAft>
              <a:buClrTx/>
              <a:buSzTx/>
              <a:buFont typeface="Wingdings" pitchFamily="2" charset="2"/>
              <a:buChar char="ü"/>
              <a:defRPr/>
            </a:pPr>
            <a:r>
              <a:rPr kumimoji="0" lang="es-ES" sz="280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Mayores tasas de abandono: SSA y mujeres</a:t>
            </a:r>
          </a:p>
          <a:p>
            <a:pPr marL="363538" marR="0" lvl="0" indent="-363538" defTabSz="914400" rtl="0" eaLnBrk="1" fontAlgn="auto" latinLnBrk="0" hangingPunct="1">
              <a:lnSpc>
                <a:spcPct val="150000"/>
              </a:lnSpc>
              <a:spcBef>
                <a:spcPts val="0"/>
              </a:spcBef>
              <a:spcAft>
                <a:spcPts val="0"/>
              </a:spcAft>
              <a:buClrTx/>
              <a:buSzTx/>
              <a:buFont typeface="Wingdings" pitchFamily="2" charset="2"/>
              <a:buChar char="ü"/>
              <a:defRPr/>
            </a:pPr>
            <a:r>
              <a:rPr lang="es-ES" sz="2800" dirty="0">
                <a:solidFill>
                  <a:srgbClr val="5B9BD5">
                    <a:lumMod val="50000"/>
                  </a:srgbClr>
                </a:solidFill>
                <a:latin typeface="Calibri" panose="020F0502020204030204"/>
              </a:rPr>
              <a:t>Mortalidad una vez iniciado TAR equivalente</a:t>
            </a:r>
          </a:p>
          <a:p>
            <a:pPr marL="820738" lvl="1" indent="-363538">
              <a:lnSpc>
                <a:spcPct val="150000"/>
              </a:lnSpc>
              <a:buFont typeface="Wingdings" pitchFamily="2" charset="2"/>
              <a:buChar char="ü"/>
            </a:pPr>
            <a:r>
              <a:rPr kumimoji="0" lang="es-ES" sz="280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Menor en algunos estudios</a:t>
            </a:r>
          </a:p>
          <a:p>
            <a:pPr marL="820738" lvl="1" indent="-363538">
              <a:lnSpc>
                <a:spcPct val="150000"/>
              </a:lnSpc>
              <a:buFont typeface="Wingdings" pitchFamily="2" charset="2"/>
              <a:buChar char="ü"/>
            </a:pPr>
            <a:r>
              <a:rPr kumimoji="0" lang="es-ES" sz="280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Menor que algunas poblaciones vulnerables autóctonas</a:t>
            </a:r>
          </a:p>
        </p:txBody>
      </p:sp>
      <p:sp>
        <p:nvSpPr>
          <p:cNvPr id="7" name="CuadroTexto 4">
            <a:extLst>
              <a:ext uri="{FF2B5EF4-FFF2-40B4-BE49-F238E27FC236}">
                <a16:creationId xmlns:a16="http://schemas.microsoft.com/office/drawing/2014/main" id="{5ADDE646-B35C-B4B6-1E18-B054E41383D2}"/>
              </a:ext>
            </a:extLst>
          </p:cNvPr>
          <p:cNvSpPr txBox="1">
            <a:spLocks noChangeArrowheads="1"/>
          </p:cNvSpPr>
          <p:nvPr/>
        </p:nvSpPr>
        <p:spPr bwMode="auto">
          <a:xfrm>
            <a:off x="204717" y="6518432"/>
            <a:ext cx="973462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_tradnl" sz="700" b="1" i="1" dirty="0">
                <a:latin typeface="Times New Roman" charset="0"/>
                <a:cs typeface="Times New Roman" charset="0"/>
              </a:rPr>
              <a:t>ART-CC. CID 2013;56:1800.. </a:t>
            </a:r>
            <a:r>
              <a:rPr lang="es-ES_tradnl" sz="800" b="1" i="1" dirty="0">
                <a:latin typeface="Times New Roman" charset="0"/>
                <a:cs typeface="Times New Roman" charset="0"/>
              </a:rPr>
              <a:t>Monge S, Jarrín, I. </a:t>
            </a:r>
            <a:r>
              <a:rPr lang="es-ES_tradnl" sz="800" b="1" i="1" dirty="0" err="1">
                <a:latin typeface="Times New Roman" charset="0"/>
                <a:cs typeface="Times New Roman" charset="0"/>
              </a:rPr>
              <a:t>Mocroft</a:t>
            </a:r>
            <a:r>
              <a:rPr lang="es-ES_tradnl" sz="800" b="1" i="1" dirty="0">
                <a:latin typeface="Times New Roman" charset="0"/>
                <a:cs typeface="Times New Roman" charset="0"/>
              </a:rPr>
              <a:t> A, et al. </a:t>
            </a:r>
            <a:r>
              <a:rPr lang="es-ES_tradnl" sz="800" b="1" i="1" dirty="0" err="1">
                <a:latin typeface="Times New Roman" charset="0"/>
                <a:cs typeface="Times New Roman" charset="0"/>
              </a:rPr>
              <a:t>The</a:t>
            </a:r>
            <a:r>
              <a:rPr lang="es-ES_tradnl" sz="800" b="1" i="1" dirty="0">
                <a:latin typeface="Times New Roman" charset="0"/>
                <a:cs typeface="Times New Roman" charset="0"/>
              </a:rPr>
              <a:t> Lancet HIV  2015, 2: e540. de </a:t>
            </a:r>
            <a:r>
              <a:rPr lang="es-ES_tradnl" sz="800" b="1" i="1" dirty="0" err="1">
                <a:latin typeface="Times New Roman" charset="0"/>
                <a:cs typeface="Times New Roman" charset="0"/>
              </a:rPr>
              <a:t>Monteynard</a:t>
            </a:r>
            <a:r>
              <a:rPr lang="es-ES_tradnl" sz="800" b="1" i="1" dirty="0">
                <a:latin typeface="Times New Roman" charset="0"/>
                <a:cs typeface="Times New Roman" charset="0"/>
              </a:rPr>
              <a:t> L-A, et al. </a:t>
            </a:r>
            <a:r>
              <a:rPr lang="es-ES_tradnl" sz="800" b="1" i="1" dirty="0" err="1">
                <a:latin typeface="Times New Roman" charset="0"/>
                <a:cs typeface="Times New Roman" charset="0"/>
              </a:rPr>
              <a:t>Influence</a:t>
            </a:r>
            <a:r>
              <a:rPr lang="es-ES_tradnl" sz="800" b="1" i="1" dirty="0">
                <a:latin typeface="Times New Roman" charset="0"/>
                <a:cs typeface="Times New Roman" charset="0"/>
              </a:rPr>
              <a:t> </a:t>
            </a:r>
            <a:r>
              <a:rPr lang="es-ES_tradnl" sz="800" b="1" i="1" dirty="0" err="1">
                <a:latin typeface="Times New Roman" charset="0"/>
                <a:cs typeface="Times New Roman" charset="0"/>
              </a:rPr>
              <a:t>of</a:t>
            </a:r>
            <a:r>
              <a:rPr lang="es-ES_tradnl" sz="800" b="1" i="1" dirty="0">
                <a:latin typeface="Times New Roman" charset="0"/>
                <a:cs typeface="Times New Roman" charset="0"/>
              </a:rPr>
              <a:t> </a:t>
            </a:r>
            <a:r>
              <a:rPr lang="es-ES_tradnl" sz="800" b="1" i="1" dirty="0" err="1">
                <a:latin typeface="Times New Roman" charset="0"/>
                <a:cs typeface="Times New Roman" charset="0"/>
              </a:rPr>
              <a:t>geographic</a:t>
            </a:r>
            <a:r>
              <a:rPr lang="es-ES_tradnl" sz="800" b="1" i="1" dirty="0">
                <a:latin typeface="Times New Roman" charset="0"/>
                <a:cs typeface="Times New Roman" charset="0"/>
              </a:rPr>
              <a:t> </a:t>
            </a:r>
            <a:r>
              <a:rPr lang="es-ES_tradnl" sz="800" b="1" i="1" dirty="0" err="1">
                <a:latin typeface="Times New Roman" charset="0"/>
                <a:cs typeface="Times New Roman" charset="0"/>
              </a:rPr>
              <a:t>origin</a:t>
            </a:r>
            <a:r>
              <a:rPr lang="es-ES_tradnl" sz="800" b="1" i="1" dirty="0">
                <a:latin typeface="Times New Roman" charset="0"/>
                <a:cs typeface="Times New Roman" charset="0"/>
              </a:rPr>
              <a:t>, sex, and HIV </a:t>
            </a:r>
            <a:r>
              <a:rPr lang="es-ES_tradnl" sz="800" b="1" i="1" dirty="0" err="1">
                <a:latin typeface="Times New Roman" charset="0"/>
                <a:cs typeface="Times New Roman" charset="0"/>
              </a:rPr>
              <a:t>transmission</a:t>
            </a:r>
            <a:r>
              <a:rPr lang="es-ES_tradnl" sz="800" b="1" i="1" dirty="0">
                <a:latin typeface="Times New Roman" charset="0"/>
                <a:cs typeface="Times New Roman" charset="0"/>
              </a:rPr>
              <a:t> </a:t>
            </a:r>
            <a:r>
              <a:rPr lang="es-ES_tradnl" sz="800" b="1" i="1" dirty="0" err="1">
                <a:latin typeface="Times New Roman" charset="0"/>
                <a:cs typeface="Times New Roman" charset="0"/>
              </a:rPr>
              <a:t>group</a:t>
            </a:r>
            <a:r>
              <a:rPr lang="es-ES_tradnl" sz="800" b="1" i="1" dirty="0">
                <a:latin typeface="Times New Roman" charset="0"/>
                <a:cs typeface="Times New Roman" charset="0"/>
              </a:rPr>
              <a:t> </a:t>
            </a:r>
            <a:r>
              <a:rPr lang="es-ES_tradnl" sz="800" b="1" i="1" dirty="0" err="1">
                <a:latin typeface="Times New Roman" charset="0"/>
                <a:cs typeface="Times New Roman" charset="0"/>
              </a:rPr>
              <a:t>on</a:t>
            </a:r>
            <a:r>
              <a:rPr lang="es-ES_tradnl" sz="800" b="1" i="1" dirty="0">
                <a:latin typeface="Times New Roman" charset="0"/>
                <a:cs typeface="Times New Roman" charset="0"/>
              </a:rPr>
              <a:t> </a:t>
            </a:r>
            <a:r>
              <a:rPr lang="es-ES_tradnl" sz="800" b="1" i="1" dirty="0" err="1">
                <a:latin typeface="Times New Roman" charset="0"/>
                <a:cs typeface="Times New Roman" charset="0"/>
              </a:rPr>
              <a:t>the</a:t>
            </a:r>
            <a:r>
              <a:rPr lang="es-ES_tradnl" sz="800" b="1" i="1" dirty="0">
                <a:latin typeface="Times New Roman" charset="0"/>
                <a:cs typeface="Times New Roman" charset="0"/>
              </a:rPr>
              <a:t> </a:t>
            </a:r>
            <a:r>
              <a:rPr lang="es-ES_tradnl" sz="800" b="1" i="1" dirty="0" err="1">
                <a:latin typeface="Times New Roman" charset="0"/>
                <a:cs typeface="Times New Roman" charset="0"/>
              </a:rPr>
              <a:t>outcome</a:t>
            </a:r>
            <a:r>
              <a:rPr lang="es-ES_tradnl" sz="800" b="1" i="1" dirty="0">
                <a:latin typeface="Times New Roman" charset="0"/>
                <a:cs typeface="Times New Roman" charset="0"/>
              </a:rPr>
              <a:t> </a:t>
            </a:r>
            <a:r>
              <a:rPr lang="es-ES_tradnl" sz="800" b="1" i="1" dirty="0" err="1">
                <a:latin typeface="Times New Roman" charset="0"/>
                <a:cs typeface="Times New Roman" charset="0"/>
              </a:rPr>
              <a:t>of</a:t>
            </a:r>
            <a:r>
              <a:rPr lang="es-ES_tradnl" sz="800" b="1" i="1" dirty="0">
                <a:latin typeface="Times New Roman" charset="0"/>
                <a:cs typeface="Times New Roman" charset="0"/>
              </a:rPr>
              <a:t> </a:t>
            </a:r>
            <a:r>
              <a:rPr lang="es-ES_tradnl" sz="800" b="1" i="1" dirty="0" err="1">
                <a:latin typeface="Times New Roman" charset="0"/>
                <a:cs typeface="Times New Roman" charset="0"/>
              </a:rPr>
              <a:t>first</a:t>
            </a:r>
            <a:r>
              <a:rPr lang="es-ES_tradnl" sz="800" b="1" i="1" dirty="0">
                <a:latin typeface="Times New Roman" charset="0"/>
                <a:cs typeface="Times New Roman" charset="0"/>
              </a:rPr>
              <a:t>-line </a:t>
            </a:r>
            <a:r>
              <a:rPr lang="es-ES_tradnl" sz="800" b="1" i="1" dirty="0" err="1">
                <a:latin typeface="Times New Roman" charset="0"/>
                <a:cs typeface="Times New Roman" charset="0"/>
              </a:rPr>
              <a:t>combined</a:t>
            </a:r>
            <a:r>
              <a:rPr lang="es-ES_tradnl" sz="800" b="1" i="1" dirty="0">
                <a:latin typeface="Times New Roman" charset="0"/>
                <a:cs typeface="Times New Roman" charset="0"/>
              </a:rPr>
              <a:t> </a:t>
            </a:r>
            <a:r>
              <a:rPr lang="es-ES_tradnl" sz="800" b="1" i="1" dirty="0" err="1">
                <a:latin typeface="Times New Roman" charset="0"/>
                <a:cs typeface="Times New Roman" charset="0"/>
              </a:rPr>
              <a:t>antiretroviral</a:t>
            </a:r>
            <a:r>
              <a:rPr lang="es-ES_tradnl" sz="800" b="1" i="1" dirty="0">
                <a:latin typeface="Times New Roman" charset="0"/>
                <a:cs typeface="Times New Roman" charset="0"/>
              </a:rPr>
              <a:t> </a:t>
            </a:r>
            <a:r>
              <a:rPr lang="es-ES_tradnl" sz="800" b="1" i="1" dirty="0" err="1">
                <a:latin typeface="Times New Roman" charset="0"/>
                <a:cs typeface="Times New Roman" charset="0"/>
              </a:rPr>
              <a:t>therapy</a:t>
            </a:r>
            <a:r>
              <a:rPr lang="es-ES_tradnl" sz="800" b="1" i="1" dirty="0">
                <a:latin typeface="Times New Roman" charset="0"/>
                <a:cs typeface="Times New Roman" charset="0"/>
              </a:rPr>
              <a:t> in France. AIDS. 2016;30:2235. Pérez-Molina J and GES5808 </a:t>
            </a:r>
            <a:r>
              <a:rPr lang="es-ES_tradnl" sz="800" b="1" i="1" dirty="0" err="1">
                <a:latin typeface="Times New Roman" charset="0"/>
                <a:cs typeface="Times New Roman" charset="0"/>
              </a:rPr>
              <a:t>Study</a:t>
            </a:r>
            <a:r>
              <a:rPr lang="es-ES_tradnl" sz="800" b="1" i="1" dirty="0">
                <a:latin typeface="Times New Roman" charset="0"/>
                <a:cs typeface="Times New Roman" charset="0"/>
              </a:rPr>
              <a:t> </a:t>
            </a:r>
            <a:r>
              <a:rPr lang="es-ES_tradnl" sz="800" b="1" i="1" dirty="0" err="1">
                <a:latin typeface="Times New Roman" charset="0"/>
                <a:cs typeface="Times New Roman" charset="0"/>
              </a:rPr>
              <a:t>Group</a:t>
            </a:r>
            <a:r>
              <a:rPr lang="es-ES_tradnl" sz="800" b="1" i="1" dirty="0">
                <a:latin typeface="Times New Roman" charset="0"/>
                <a:cs typeface="Times New Roman" charset="0"/>
              </a:rPr>
              <a:t>. </a:t>
            </a:r>
            <a:r>
              <a:rPr lang="es-ES_tradnl" sz="800" b="1" i="1" dirty="0" err="1">
                <a:latin typeface="Times New Roman" charset="0"/>
                <a:cs typeface="Times New Roman" charset="0"/>
              </a:rPr>
              <a:t>Curr</a:t>
            </a:r>
            <a:r>
              <a:rPr lang="es-ES_tradnl" sz="800" b="1" i="1" dirty="0">
                <a:latin typeface="Times New Roman" charset="0"/>
                <a:cs typeface="Times New Roman" charset="0"/>
              </a:rPr>
              <a:t> HIV </a:t>
            </a:r>
            <a:r>
              <a:rPr lang="es-ES_tradnl" sz="800" b="1" i="1" dirty="0" err="1">
                <a:latin typeface="Times New Roman" charset="0"/>
                <a:cs typeface="Times New Roman" charset="0"/>
              </a:rPr>
              <a:t>Research</a:t>
            </a:r>
            <a:r>
              <a:rPr lang="es-ES_tradnl" sz="800" b="1" i="1" dirty="0">
                <a:latin typeface="Times New Roman" charset="0"/>
                <a:cs typeface="Times New Roman" charset="0"/>
              </a:rPr>
              <a:t> 2010;8:521. Perez-Molina JA and GES5808 </a:t>
            </a:r>
            <a:r>
              <a:rPr lang="es-ES_tradnl" sz="800" b="1" i="1" dirty="0" err="1">
                <a:latin typeface="Times New Roman" charset="0"/>
                <a:cs typeface="Times New Roman" charset="0"/>
              </a:rPr>
              <a:t>Study</a:t>
            </a:r>
            <a:r>
              <a:rPr lang="es-ES_tradnl" sz="800" b="1" i="1" dirty="0">
                <a:latin typeface="Times New Roman" charset="0"/>
                <a:cs typeface="Times New Roman" charset="0"/>
              </a:rPr>
              <a:t> </a:t>
            </a:r>
            <a:r>
              <a:rPr lang="es-ES_tradnl" sz="800" b="1" i="1" dirty="0" err="1">
                <a:latin typeface="Times New Roman" charset="0"/>
                <a:cs typeface="Times New Roman" charset="0"/>
              </a:rPr>
              <a:t>Group</a:t>
            </a:r>
            <a:r>
              <a:rPr lang="es-ES_tradnl" sz="800" b="1" i="1" dirty="0">
                <a:latin typeface="Times New Roman" charset="0"/>
                <a:cs typeface="Times New Roman" charset="0"/>
              </a:rPr>
              <a:t>. HIV Clin </a:t>
            </a:r>
            <a:r>
              <a:rPr lang="es-ES_tradnl" sz="800" b="1" i="1" dirty="0" err="1">
                <a:latin typeface="Times New Roman" charset="0"/>
                <a:cs typeface="Times New Roman" charset="0"/>
              </a:rPr>
              <a:t>Trials</a:t>
            </a:r>
            <a:r>
              <a:rPr lang="es-ES_tradnl" sz="800" b="1" i="1" dirty="0">
                <a:latin typeface="Times New Roman" charset="0"/>
                <a:cs typeface="Times New Roman" charset="0"/>
              </a:rPr>
              <a:t> 2012;13:131. </a:t>
            </a:r>
            <a:r>
              <a:rPr lang="es-ES_tradnl" sz="700" b="1" i="1" dirty="0">
                <a:latin typeface="Times New Roman" charset="0"/>
                <a:cs typeface="Times New Roman" charset="0"/>
              </a:rPr>
              <a:t> </a:t>
            </a:r>
          </a:p>
        </p:txBody>
      </p:sp>
      <p:pic>
        <p:nvPicPr>
          <p:cNvPr id="14" name="Imagen 6">
            <a:extLst>
              <a:ext uri="{FF2B5EF4-FFF2-40B4-BE49-F238E27FC236}">
                <a16:creationId xmlns:a16="http://schemas.microsoft.com/office/drawing/2014/main" id="{CC02DF24-B7D5-8CC3-4DC1-52FC0F74D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39338" y="3820816"/>
            <a:ext cx="2252662"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31275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9AE7E1D-83D1-3B4C-8BD6-0B7D9314EEDD}"/>
              </a:ext>
            </a:extLst>
          </p:cNvPr>
          <p:cNvSpPr/>
          <p:nvPr/>
        </p:nvSpPr>
        <p:spPr>
          <a:xfrm>
            <a:off x="-13648" y="-13648"/>
            <a:ext cx="12205648" cy="805218"/>
          </a:xfrm>
          <a:prstGeom prst="rect">
            <a:avLst/>
          </a:prstGeom>
          <a:solidFill>
            <a:srgbClr val="9A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t>CONCLUSIONES</a:t>
            </a:r>
          </a:p>
        </p:txBody>
      </p:sp>
      <p:sp>
        <p:nvSpPr>
          <p:cNvPr id="6" name="Marcador de contenido 2">
            <a:extLst>
              <a:ext uri="{FF2B5EF4-FFF2-40B4-BE49-F238E27FC236}">
                <a16:creationId xmlns:a16="http://schemas.microsoft.com/office/drawing/2014/main" id="{B4862442-01E3-0842-BCBB-4FB7485AE2D0}"/>
              </a:ext>
            </a:extLst>
          </p:cNvPr>
          <p:cNvSpPr>
            <a:spLocks noGrp="1"/>
          </p:cNvSpPr>
          <p:nvPr>
            <p:ph idx="1"/>
          </p:nvPr>
        </p:nvSpPr>
        <p:spPr>
          <a:xfrm>
            <a:off x="211263" y="1173841"/>
            <a:ext cx="11815786" cy="5463627"/>
          </a:xfrm>
        </p:spPr>
        <p:txBody>
          <a:bodyPr>
            <a:normAutofit fontScale="70000" lnSpcReduction="20000"/>
          </a:bodyPr>
          <a:lstStyle/>
          <a:p>
            <a:pPr marL="268288" indent="-268288">
              <a:lnSpc>
                <a:spcPct val="140000"/>
              </a:lnSpc>
              <a:buFont typeface="Wingdings" charset="2"/>
              <a:buChar char="§"/>
            </a:pPr>
            <a:r>
              <a:rPr lang="es-ES" b="1" dirty="0">
                <a:solidFill>
                  <a:schemeClr val="accent1">
                    <a:lumMod val="50000"/>
                  </a:schemeClr>
                </a:solidFill>
                <a:latin typeface="Arial"/>
                <a:cs typeface="Arial"/>
              </a:rPr>
              <a:t>La inmigración es parte fundamental del escenario de la infección por el VIH en España y Europa</a:t>
            </a:r>
          </a:p>
          <a:p>
            <a:pPr marL="268288" indent="-268288">
              <a:lnSpc>
                <a:spcPct val="140000"/>
              </a:lnSpc>
              <a:buFont typeface="Wingdings" charset="2"/>
              <a:buChar char="§"/>
            </a:pPr>
            <a:r>
              <a:rPr lang="es-ES" b="1" dirty="0">
                <a:solidFill>
                  <a:schemeClr val="accent1">
                    <a:lumMod val="50000"/>
                  </a:schemeClr>
                </a:solidFill>
                <a:latin typeface="Arial"/>
                <a:cs typeface="Arial"/>
              </a:rPr>
              <a:t>Los migrantes sufren una carga de enfermedad por VIH desproporcionada</a:t>
            </a:r>
          </a:p>
          <a:p>
            <a:pPr marL="268288" indent="-268288">
              <a:lnSpc>
                <a:spcPct val="140000"/>
              </a:lnSpc>
              <a:buFont typeface="Wingdings" charset="2"/>
              <a:buChar char="§"/>
            </a:pPr>
            <a:r>
              <a:rPr lang="es-ES" b="1" dirty="0">
                <a:solidFill>
                  <a:schemeClr val="accent1">
                    <a:lumMod val="50000"/>
                  </a:schemeClr>
                </a:solidFill>
                <a:latin typeface="Arial"/>
                <a:cs typeface="Arial"/>
              </a:rPr>
              <a:t>La educación sanitaria y la prevención son tan importantes como el cribado precoz</a:t>
            </a:r>
          </a:p>
          <a:p>
            <a:pPr marL="268288" indent="-268288">
              <a:lnSpc>
                <a:spcPct val="140000"/>
              </a:lnSpc>
              <a:buFont typeface="Wingdings" charset="2"/>
              <a:buChar char="§"/>
            </a:pPr>
            <a:r>
              <a:rPr lang="es-ES" b="1" dirty="0">
                <a:solidFill>
                  <a:schemeClr val="accent1">
                    <a:lumMod val="50000"/>
                  </a:schemeClr>
                </a:solidFill>
                <a:latin typeface="Arial"/>
                <a:cs typeface="Arial"/>
              </a:rPr>
              <a:t>El inmigrante requiere una atención particularizada adaptada sociocultural y lingüísticamente:</a:t>
            </a:r>
          </a:p>
          <a:p>
            <a:pPr marL="268288" indent="-268288">
              <a:lnSpc>
                <a:spcPct val="140000"/>
              </a:lnSpc>
              <a:buFont typeface="Wingdings" charset="2"/>
              <a:buChar char="§"/>
            </a:pPr>
            <a:r>
              <a:rPr lang="es-ES" b="1" dirty="0">
                <a:solidFill>
                  <a:schemeClr val="accent1">
                    <a:lumMod val="50000"/>
                  </a:schemeClr>
                </a:solidFill>
                <a:latin typeface="Arial"/>
                <a:cs typeface="Arial"/>
              </a:rPr>
              <a:t>El acceso a los servicios de salud y los beneficios de la atención al paciente infectado por el VIH deben ser equivalentes a los de la población autóctona</a:t>
            </a:r>
          </a:p>
          <a:p>
            <a:pPr marL="268288" indent="-268288">
              <a:lnSpc>
                <a:spcPct val="140000"/>
              </a:lnSpc>
              <a:buFont typeface="Wingdings" charset="2"/>
              <a:buChar char="§"/>
            </a:pPr>
            <a:r>
              <a:rPr lang="es-ES" b="1" dirty="0">
                <a:solidFill>
                  <a:schemeClr val="accent1">
                    <a:lumMod val="50000"/>
                  </a:schemeClr>
                </a:solidFill>
                <a:latin typeface="Arial"/>
                <a:cs typeface="Arial"/>
              </a:rPr>
              <a:t>El papel de la comunidad es básico para la integración de los migrantes en el continuo asistencia</a:t>
            </a:r>
          </a:p>
          <a:p>
            <a:pPr marL="268288" indent="-268288">
              <a:lnSpc>
                <a:spcPct val="140000"/>
              </a:lnSpc>
              <a:buFont typeface="Wingdings" charset="2"/>
              <a:buChar char="§"/>
            </a:pPr>
            <a:r>
              <a:rPr lang="es-ES" b="1" dirty="0">
                <a:solidFill>
                  <a:schemeClr val="accent1">
                    <a:lumMod val="50000"/>
                  </a:schemeClr>
                </a:solidFill>
                <a:latin typeface="Arial"/>
                <a:cs typeface="Arial"/>
              </a:rPr>
              <a:t>Existen poblaciones vulnerables que no se benefician de la atención sanitaria actual y que deben ser prioritarios</a:t>
            </a:r>
          </a:p>
        </p:txBody>
      </p:sp>
    </p:spTree>
    <p:extLst>
      <p:ext uri="{BB962C8B-B14F-4D97-AF65-F5344CB8AC3E}">
        <p14:creationId xmlns:p14="http://schemas.microsoft.com/office/powerpoint/2010/main" val="3573449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1B0089D-1B9E-3E2E-D419-6F83378E6C92}"/>
              </a:ext>
            </a:extLst>
          </p:cNvPr>
          <p:cNvSpPr txBox="1"/>
          <p:nvPr/>
        </p:nvSpPr>
        <p:spPr>
          <a:xfrm>
            <a:off x="3050088" y="3241202"/>
            <a:ext cx="61001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4" descr="33096_canarios">
            <a:extLst>
              <a:ext uri="{FF2B5EF4-FFF2-40B4-BE49-F238E27FC236}">
                <a16:creationId xmlns:a16="http://schemas.microsoft.com/office/drawing/2014/main" id="{45B52B78-7D59-3652-EAE0-17AF8F2D6014}"/>
              </a:ext>
            </a:extLst>
          </p:cNvPr>
          <p:cNvPicPr>
            <a:picLocks noChangeAspect="1" noChangeArrowheads="1"/>
          </p:cNvPicPr>
          <p:nvPr/>
        </p:nvPicPr>
        <p:blipFill>
          <a:blip r:embed="rId3"/>
          <a:srcRect/>
          <a:stretch>
            <a:fillRect/>
          </a:stretch>
        </p:blipFill>
        <p:spPr bwMode="auto">
          <a:xfrm>
            <a:off x="4912962" y="1"/>
            <a:ext cx="7279038" cy="6857999"/>
          </a:xfrm>
          <a:prstGeom prst="rect">
            <a:avLst/>
          </a:prstGeom>
          <a:noFill/>
          <a:ln>
            <a:solidFill>
              <a:schemeClr val="tx1"/>
            </a:solidFill>
          </a:ln>
          <a:effectLst>
            <a:outerShdw blurRad="114300" dist="101600" dir="2700000">
              <a:srgbClr val="000000">
                <a:alpha val="43000"/>
              </a:srgbClr>
            </a:outerShdw>
          </a:effectLst>
        </p:spPr>
      </p:pic>
      <p:sp>
        <p:nvSpPr>
          <p:cNvPr id="11" name="CuadroTexto 10">
            <a:extLst>
              <a:ext uri="{FF2B5EF4-FFF2-40B4-BE49-F238E27FC236}">
                <a16:creationId xmlns:a16="http://schemas.microsoft.com/office/drawing/2014/main" id="{D392438E-FDF1-3A20-0227-FD2E70CBAA0D}"/>
              </a:ext>
            </a:extLst>
          </p:cNvPr>
          <p:cNvSpPr txBox="1"/>
          <p:nvPr/>
        </p:nvSpPr>
        <p:spPr>
          <a:xfrm>
            <a:off x="688490" y="2456372"/>
            <a:ext cx="3478627" cy="1938992"/>
          </a:xfrm>
          <a:prstGeom prst="rect">
            <a:avLst/>
          </a:prstGeom>
          <a:noFill/>
        </p:spPr>
        <p:txBody>
          <a:bodyPr wrap="square" rtlCol="0">
            <a:spAutoFit/>
          </a:bodyPr>
          <a:lstStyle/>
          <a:p>
            <a:pPr algn="ctr"/>
            <a:r>
              <a:rPr lang="es-ES" sz="4000" b="1" dirty="0">
                <a:ln w="0"/>
                <a:solidFill>
                  <a:schemeClr val="accent1"/>
                </a:solidFill>
                <a:effectLst>
                  <a:outerShdw blurRad="38100" dist="25400" dir="5400000" algn="ctr" rotWithShape="0">
                    <a:srgbClr val="6E747A">
                      <a:alpha val="43000"/>
                    </a:srgbClr>
                  </a:outerShdw>
                </a:effectLst>
              </a:rPr>
              <a:t>Muchas gracias por vuestra atención</a:t>
            </a:r>
          </a:p>
        </p:txBody>
      </p:sp>
    </p:spTree>
    <p:extLst>
      <p:ext uri="{BB962C8B-B14F-4D97-AF65-F5344CB8AC3E}">
        <p14:creationId xmlns:p14="http://schemas.microsoft.com/office/powerpoint/2010/main" val="167359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ALGUNOS DATOS SOBRE INMIGRACIÓN</a:t>
            </a:r>
          </a:p>
        </p:txBody>
      </p:sp>
      <p:pic>
        <p:nvPicPr>
          <p:cNvPr id="5" name="Imagen 4">
            <a:extLst>
              <a:ext uri="{FF2B5EF4-FFF2-40B4-BE49-F238E27FC236}">
                <a16:creationId xmlns:a16="http://schemas.microsoft.com/office/drawing/2014/main" id="{5E42E76F-2F6E-92EF-11DD-1358E75C42E3}"/>
              </a:ext>
            </a:extLst>
          </p:cNvPr>
          <p:cNvPicPr>
            <a:picLocks noChangeAspect="1"/>
          </p:cNvPicPr>
          <p:nvPr/>
        </p:nvPicPr>
        <p:blipFill>
          <a:blip r:embed="rId3"/>
          <a:stretch>
            <a:fillRect/>
          </a:stretch>
        </p:blipFill>
        <p:spPr>
          <a:xfrm>
            <a:off x="241720" y="238125"/>
            <a:ext cx="6096000" cy="6619875"/>
          </a:xfrm>
          <a:prstGeom prst="rect">
            <a:avLst/>
          </a:prstGeom>
        </p:spPr>
      </p:pic>
      <p:pic>
        <p:nvPicPr>
          <p:cNvPr id="8" name="Imagen 7">
            <a:extLst>
              <a:ext uri="{FF2B5EF4-FFF2-40B4-BE49-F238E27FC236}">
                <a16:creationId xmlns:a16="http://schemas.microsoft.com/office/drawing/2014/main" id="{C4534357-E4BB-C9B5-8047-B290EED9347F}"/>
              </a:ext>
            </a:extLst>
          </p:cNvPr>
          <p:cNvPicPr>
            <a:picLocks noChangeAspect="1"/>
          </p:cNvPicPr>
          <p:nvPr/>
        </p:nvPicPr>
        <p:blipFill>
          <a:blip r:embed="rId4"/>
          <a:stretch>
            <a:fillRect/>
          </a:stretch>
        </p:blipFill>
        <p:spPr>
          <a:xfrm>
            <a:off x="6096000" y="238124"/>
            <a:ext cx="6096000" cy="6619875"/>
          </a:xfrm>
          <a:prstGeom prst="rect">
            <a:avLst/>
          </a:prstGeom>
        </p:spPr>
      </p:pic>
    </p:spTree>
    <p:extLst>
      <p:ext uri="{BB962C8B-B14F-4D97-AF65-F5344CB8AC3E}">
        <p14:creationId xmlns:p14="http://schemas.microsoft.com/office/powerpoint/2010/main" val="1605382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ALGUNOS DATOS SOBRE INMIGRACIÓN</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11689" y="6611779"/>
            <a:ext cx="11580311" cy="246221"/>
          </a:xfrm>
          <a:prstGeom prst="rect">
            <a:avLst/>
          </a:prstGeom>
          <a:noFill/>
        </p:spPr>
        <p:txBody>
          <a:bodyPr wrap="square">
            <a:spAutoFit/>
          </a:bodyPr>
          <a:lstStyle/>
          <a:p>
            <a:pPr marL="406400" marR="0" lvl="0" indent="-406400" algn="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https://www.migrationdataportal.org</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Informe sobre las Migraciones en el Mundo. IOM 2022</a:t>
            </a:r>
          </a:p>
        </p:txBody>
      </p:sp>
      <p:pic>
        <p:nvPicPr>
          <p:cNvPr id="5" name="Imagen 4" descr="Texto&#10;&#10;Descripción generada automáticamente">
            <a:extLst>
              <a:ext uri="{FF2B5EF4-FFF2-40B4-BE49-F238E27FC236}">
                <a16:creationId xmlns:a16="http://schemas.microsoft.com/office/drawing/2014/main" id="{4C75C833-1275-31A5-389A-F1B508A86867}"/>
              </a:ext>
            </a:extLst>
          </p:cNvPr>
          <p:cNvPicPr>
            <a:picLocks noChangeAspect="1"/>
          </p:cNvPicPr>
          <p:nvPr/>
        </p:nvPicPr>
        <p:blipFill>
          <a:blip r:embed="rId4"/>
          <a:stretch>
            <a:fillRect/>
          </a:stretch>
        </p:blipFill>
        <p:spPr>
          <a:xfrm>
            <a:off x="0" y="765810"/>
            <a:ext cx="12192000" cy="2727782"/>
          </a:xfrm>
          <a:prstGeom prst="rect">
            <a:avLst/>
          </a:prstGeom>
        </p:spPr>
      </p:pic>
      <p:pic>
        <p:nvPicPr>
          <p:cNvPr id="8" name="Imagen 7" descr="Texto&#10;&#10;Descripción generada automáticamente">
            <a:extLst>
              <a:ext uri="{FF2B5EF4-FFF2-40B4-BE49-F238E27FC236}">
                <a16:creationId xmlns:a16="http://schemas.microsoft.com/office/drawing/2014/main" id="{75D603D2-D665-3C1F-AB4B-F64897B048E1}"/>
              </a:ext>
            </a:extLst>
          </p:cNvPr>
          <p:cNvPicPr>
            <a:picLocks noChangeAspect="1"/>
          </p:cNvPicPr>
          <p:nvPr/>
        </p:nvPicPr>
        <p:blipFill>
          <a:blip r:embed="rId5"/>
          <a:stretch>
            <a:fillRect/>
          </a:stretch>
        </p:blipFill>
        <p:spPr>
          <a:xfrm>
            <a:off x="0" y="3493592"/>
            <a:ext cx="12192000" cy="2818960"/>
          </a:xfrm>
          <a:prstGeom prst="rect">
            <a:avLst/>
          </a:prstGeom>
        </p:spPr>
      </p:pic>
    </p:spTree>
    <p:extLst>
      <p:ext uri="{BB962C8B-B14F-4D97-AF65-F5344CB8AC3E}">
        <p14:creationId xmlns:p14="http://schemas.microsoft.com/office/powerpoint/2010/main" val="3972779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ALGUNOS DATOS SOBRE INMIGRACIÓN</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11689" y="6611779"/>
            <a:ext cx="11580311" cy="246221"/>
          </a:xfrm>
          <a:prstGeom prst="rect">
            <a:avLst/>
          </a:prstGeom>
          <a:noFill/>
        </p:spPr>
        <p:txBody>
          <a:bodyPr wrap="square">
            <a:spAutoFit/>
          </a:bodyPr>
          <a:lstStyle/>
          <a:p>
            <a:pPr marL="406400" marR="0" lvl="0" indent="-406400" algn="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https://www.migrationdataportal.org</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Informe sobre las Migraciones en el Mundo. IOM 2022</a:t>
            </a:r>
          </a:p>
        </p:txBody>
      </p:sp>
      <p:pic>
        <p:nvPicPr>
          <p:cNvPr id="5" name="Imagen 4" descr="Tabla&#10;&#10;Descripción generada automáticamente">
            <a:extLst>
              <a:ext uri="{FF2B5EF4-FFF2-40B4-BE49-F238E27FC236}">
                <a16:creationId xmlns:a16="http://schemas.microsoft.com/office/drawing/2014/main" id="{0099B067-6AA2-9BF1-0D15-452F0D3C6EAF}"/>
              </a:ext>
            </a:extLst>
          </p:cNvPr>
          <p:cNvPicPr>
            <a:picLocks noChangeAspect="1"/>
          </p:cNvPicPr>
          <p:nvPr/>
        </p:nvPicPr>
        <p:blipFill>
          <a:blip r:embed="rId4"/>
          <a:stretch>
            <a:fillRect/>
          </a:stretch>
        </p:blipFill>
        <p:spPr>
          <a:xfrm>
            <a:off x="54159" y="827139"/>
            <a:ext cx="6006672" cy="3180368"/>
          </a:xfrm>
          <a:prstGeom prst="rect">
            <a:avLst/>
          </a:prstGeom>
        </p:spPr>
      </p:pic>
      <p:pic>
        <p:nvPicPr>
          <p:cNvPr id="7" name="Imagen 6" descr="Gráfico, Gráfico de líneas&#10;&#10;Descripción generada automáticamente">
            <a:extLst>
              <a:ext uri="{FF2B5EF4-FFF2-40B4-BE49-F238E27FC236}">
                <a16:creationId xmlns:a16="http://schemas.microsoft.com/office/drawing/2014/main" id="{9F0674C9-9624-DAE8-3E71-9C3EE9C68A2C}"/>
              </a:ext>
            </a:extLst>
          </p:cNvPr>
          <p:cNvPicPr>
            <a:picLocks noChangeAspect="1"/>
          </p:cNvPicPr>
          <p:nvPr/>
        </p:nvPicPr>
        <p:blipFill>
          <a:blip r:embed="rId5"/>
          <a:stretch>
            <a:fillRect/>
          </a:stretch>
        </p:blipFill>
        <p:spPr>
          <a:xfrm>
            <a:off x="8003356" y="925101"/>
            <a:ext cx="3825988" cy="2984444"/>
          </a:xfrm>
          <a:prstGeom prst="rect">
            <a:avLst/>
          </a:prstGeom>
          <a:ln>
            <a:solidFill>
              <a:schemeClr val="accent1"/>
            </a:solidFill>
          </a:ln>
        </p:spPr>
      </p:pic>
      <p:pic>
        <p:nvPicPr>
          <p:cNvPr id="9" name="Imagen 8" descr="Un dibujo de un grupo de personas en una playa&#10;&#10;Descripción generada automáticamente con confianza media">
            <a:extLst>
              <a:ext uri="{FF2B5EF4-FFF2-40B4-BE49-F238E27FC236}">
                <a16:creationId xmlns:a16="http://schemas.microsoft.com/office/drawing/2014/main" id="{20588D45-359B-9CE2-8283-D4CC093B5E01}"/>
              </a:ext>
            </a:extLst>
          </p:cNvPr>
          <p:cNvPicPr>
            <a:picLocks noChangeAspect="1"/>
          </p:cNvPicPr>
          <p:nvPr/>
        </p:nvPicPr>
        <p:blipFill>
          <a:blip r:embed="rId6"/>
          <a:stretch>
            <a:fillRect/>
          </a:stretch>
        </p:blipFill>
        <p:spPr>
          <a:xfrm>
            <a:off x="7509817" y="4284797"/>
            <a:ext cx="4471261" cy="2174186"/>
          </a:xfrm>
          <a:prstGeom prst="rect">
            <a:avLst/>
          </a:prstGeom>
        </p:spPr>
      </p:pic>
      <p:sp>
        <p:nvSpPr>
          <p:cNvPr id="10" name="Flecha derecha 9">
            <a:extLst>
              <a:ext uri="{FF2B5EF4-FFF2-40B4-BE49-F238E27FC236}">
                <a16:creationId xmlns:a16="http://schemas.microsoft.com/office/drawing/2014/main" id="{A22F8DBF-B4A5-8D37-7074-427AC9F2AD3A}"/>
              </a:ext>
            </a:extLst>
          </p:cNvPr>
          <p:cNvSpPr/>
          <p:nvPr/>
        </p:nvSpPr>
        <p:spPr>
          <a:xfrm>
            <a:off x="6401844" y="1352714"/>
            <a:ext cx="1107973" cy="2129217"/>
          </a:xfrm>
          <a:prstGeom prst="rightArrow">
            <a:avLst/>
          </a:prstGeom>
          <a:solidFill>
            <a:schemeClr val="accent1">
              <a:alpha val="139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descr="Gráfico&#10;&#10;Descripción generada automáticamente con confianza media">
            <a:extLst>
              <a:ext uri="{FF2B5EF4-FFF2-40B4-BE49-F238E27FC236}">
                <a16:creationId xmlns:a16="http://schemas.microsoft.com/office/drawing/2014/main" id="{49B9B5F8-B819-EE97-CD23-00ABEDF2AE0A}"/>
              </a:ext>
            </a:extLst>
          </p:cNvPr>
          <p:cNvPicPr>
            <a:picLocks noChangeAspect="1"/>
          </p:cNvPicPr>
          <p:nvPr/>
        </p:nvPicPr>
        <p:blipFill>
          <a:blip r:embed="rId7"/>
          <a:stretch>
            <a:fillRect/>
          </a:stretch>
        </p:blipFill>
        <p:spPr>
          <a:xfrm>
            <a:off x="1109236" y="3901109"/>
            <a:ext cx="3966856" cy="2965008"/>
          </a:xfrm>
          <a:prstGeom prst="rect">
            <a:avLst/>
          </a:prstGeom>
        </p:spPr>
      </p:pic>
    </p:spTree>
    <p:extLst>
      <p:ext uri="{BB962C8B-B14F-4D97-AF65-F5344CB8AC3E}">
        <p14:creationId xmlns:p14="http://schemas.microsoft.com/office/powerpoint/2010/main" val="1137612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ALGUNOS DATOS SOBRE INMIGRACIÓN</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11689" y="6611779"/>
            <a:ext cx="11580311" cy="246221"/>
          </a:xfrm>
          <a:prstGeom prst="rect">
            <a:avLst/>
          </a:prstGeom>
          <a:noFill/>
        </p:spPr>
        <p:txBody>
          <a:bodyPr wrap="square">
            <a:spAutoFit/>
          </a:bodyPr>
          <a:lstStyle/>
          <a:p>
            <a:pPr marL="406400" marR="0" lvl="0" indent="-406400" algn="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Regional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Ukraine</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Response. IOM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Migration</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Situation</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Report</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#23. </a:t>
            </a:r>
            <a:r>
              <a:rPr kumimoji="0" lang="es-ES" sz="1000" b="0" i="1" u="none" strike="noStrike" kern="1200" cap="none" spc="0" normalizeH="0" baseline="0" noProof="0" dirty="0" err="1">
                <a:ln>
                  <a:noFill/>
                </a:ln>
                <a:solidFill>
                  <a:prstClr val="black"/>
                </a:solidFill>
                <a:effectLst/>
                <a:uLnTx/>
                <a:uFillTx/>
                <a:latin typeface="Calibri" panose="020F0502020204030204"/>
                <a:ea typeface="+mn-ea"/>
                <a:cs typeface="+mn-cs"/>
              </a:rPr>
              <a:t>July</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8 2022; </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https://www.acnur.org/emergencia-en-ucrania.html</a:t>
            </a:r>
            <a:endPar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51B0089D-1B9E-3E2E-D419-6F83378E6C92}"/>
              </a:ext>
            </a:extLst>
          </p:cNvPr>
          <p:cNvSpPr txBox="1"/>
          <p:nvPr/>
        </p:nvSpPr>
        <p:spPr>
          <a:xfrm>
            <a:off x="3050088" y="3241202"/>
            <a:ext cx="61001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5AA8E8A1-4DDD-F34A-DAA6-2622F93678B2}"/>
              </a:ext>
            </a:extLst>
          </p:cNvPr>
          <p:cNvSpPr txBox="1"/>
          <p:nvPr/>
        </p:nvSpPr>
        <p:spPr>
          <a:xfrm>
            <a:off x="55384" y="777642"/>
            <a:ext cx="42082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La invasión Rusa de Ucrania</a:t>
            </a:r>
          </a:p>
        </p:txBody>
      </p:sp>
      <p:pic>
        <p:nvPicPr>
          <p:cNvPr id="7" name="Imagen 6" descr="Logotipo, nombre de la empresa&#10;&#10;Descripción generada automáticamente">
            <a:extLst>
              <a:ext uri="{FF2B5EF4-FFF2-40B4-BE49-F238E27FC236}">
                <a16:creationId xmlns:a16="http://schemas.microsoft.com/office/drawing/2014/main" id="{BE6334E8-E313-073C-E336-ADA4B76DB7A5}"/>
              </a:ext>
            </a:extLst>
          </p:cNvPr>
          <p:cNvPicPr>
            <a:picLocks noChangeAspect="1"/>
          </p:cNvPicPr>
          <p:nvPr/>
        </p:nvPicPr>
        <p:blipFill>
          <a:blip r:embed="rId4"/>
          <a:stretch>
            <a:fillRect/>
          </a:stretch>
        </p:blipFill>
        <p:spPr>
          <a:xfrm>
            <a:off x="325819" y="1312694"/>
            <a:ext cx="5237656" cy="3138046"/>
          </a:xfrm>
          <a:prstGeom prst="rect">
            <a:avLst/>
          </a:prstGeom>
        </p:spPr>
      </p:pic>
      <p:pic>
        <p:nvPicPr>
          <p:cNvPr id="9" name="Imagen 8" descr="Gráfico, Mapa&#10;&#10;Descripción generada automáticamente">
            <a:extLst>
              <a:ext uri="{FF2B5EF4-FFF2-40B4-BE49-F238E27FC236}">
                <a16:creationId xmlns:a16="http://schemas.microsoft.com/office/drawing/2014/main" id="{0A6A4750-FC83-27C5-20AC-8BEEEFB13E05}"/>
              </a:ext>
            </a:extLst>
          </p:cNvPr>
          <p:cNvPicPr>
            <a:picLocks noChangeAspect="1"/>
          </p:cNvPicPr>
          <p:nvPr/>
        </p:nvPicPr>
        <p:blipFill>
          <a:blip r:embed="rId5"/>
          <a:stretch>
            <a:fillRect/>
          </a:stretch>
        </p:blipFill>
        <p:spPr>
          <a:xfrm>
            <a:off x="5833243" y="1313789"/>
            <a:ext cx="6210030" cy="3138047"/>
          </a:xfrm>
          <a:prstGeom prst="rect">
            <a:avLst/>
          </a:prstGeom>
        </p:spPr>
      </p:pic>
      <p:sp>
        <p:nvSpPr>
          <p:cNvPr id="13" name="CuadroTexto 12">
            <a:extLst>
              <a:ext uri="{FF2B5EF4-FFF2-40B4-BE49-F238E27FC236}">
                <a16:creationId xmlns:a16="http://schemas.microsoft.com/office/drawing/2014/main" id="{DBB3275E-BD41-7629-8194-80C4AD7A8A85}"/>
              </a:ext>
            </a:extLst>
          </p:cNvPr>
          <p:cNvSpPr txBox="1"/>
          <p:nvPr/>
        </p:nvSpPr>
        <p:spPr>
          <a:xfrm>
            <a:off x="2723292" y="4859225"/>
            <a:ext cx="7582268" cy="1569660"/>
          </a:xfrm>
          <a:prstGeom prst="rect">
            <a:avLst/>
          </a:prstGeom>
          <a:noFill/>
        </p:spPr>
        <p:txBody>
          <a:bodyPr wrap="none" rtlCol="0">
            <a:spAutoFit/>
          </a:bodyPr>
          <a:lstStyle/>
          <a:p>
            <a:pPr marL="138113" marR="0" lvl="0" indent="-138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Éxodo muy rápido</a:t>
            </a:r>
          </a:p>
          <a:p>
            <a:pPr marL="138113" marR="0" lvl="0" indent="-138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Alta proporción de mujeres y niños</a:t>
            </a:r>
          </a:p>
          <a:p>
            <a:pPr marL="138113" marR="0" lvl="0" indent="-138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Activación de la Directiva Europea de Protección Temporal</a:t>
            </a:r>
          </a:p>
          <a:p>
            <a:pPr marL="138113" marR="0" lvl="0" indent="-138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Rápida acogida e integración</a:t>
            </a:r>
          </a:p>
        </p:txBody>
      </p:sp>
    </p:spTree>
    <p:extLst>
      <p:ext uri="{BB962C8B-B14F-4D97-AF65-F5344CB8AC3E}">
        <p14:creationId xmlns:p14="http://schemas.microsoft.com/office/powerpoint/2010/main" val="3548613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ALGUNOS DATOS SOBRE INMIGRACIÓN</a:t>
            </a:r>
          </a:p>
        </p:txBody>
      </p:sp>
      <p:pic>
        <p:nvPicPr>
          <p:cNvPr id="13" name="Imagen 12" descr="Mapa&#10;&#10;Descripción generada automáticamente con confianza baja">
            <a:extLst>
              <a:ext uri="{FF2B5EF4-FFF2-40B4-BE49-F238E27FC236}">
                <a16:creationId xmlns:a16="http://schemas.microsoft.com/office/drawing/2014/main" id="{629429CF-1A16-8C96-5F71-A99C6E18E48D}"/>
              </a:ext>
            </a:extLst>
          </p:cNvPr>
          <p:cNvPicPr>
            <a:picLocks noChangeAspect="1"/>
          </p:cNvPicPr>
          <p:nvPr/>
        </p:nvPicPr>
        <p:blipFill>
          <a:blip r:embed="rId3"/>
          <a:stretch>
            <a:fillRect/>
          </a:stretch>
        </p:blipFill>
        <p:spPr>
          <a:xfrm>
            <a:off x="1713186" y="1101060"/>
            <a:ext cx="9041978" cy="5735920"/>
          </a:xfrm>
          <a:prstGeom prst="rect">
            <a:avLst/>
          </a:prstGeom>
        </p:spPr>
      </p:pic>
      <p:sp>
        <p:nvSpPr>
          <p:cNvPr id="3" name="CuadroTexto 2">
            <a:extLst>
              <a:ext uri="{FF2B5EF4-FFF2-40B4-BE49-F238E27FC236}">
                <a16:creationId xmlns:a16="http://schemas.microsoft.com/office/drawing/2014/main" id="{C3C386C1-36D3-2DA8-0228-40416B420AAE}"/>
              </a:ext>
            </a:extLst>
          </p:cNvPr>
          <p:cNvSpPr txBox="1"/>
          <p:nvPr/>
        </p:nvSpPr>
        <p:spPr>
          <a:xfrm>
            <a:off x="611689" y="6611779"/>
            <a:ext cx="11580311" cy="246221"/>
          </a:xfrm>
          <a:prstGeom prst="rect">
            <a:avLst/>
          </a:prstGeom>
          <a:noFill/>
        </p:spPr>
        <p:txBody>
          <a:bodyPr wrap="square">
            <a:spAutoFit/>
          </a:bodyPr>
          <a:lstStyle/>
          <a:p>
            <a:pPr marL="406400" marR="0" lvl="0" indent="-406400" algn="r"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https://www.migrationdataportal.org</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 Informe sobre las Migraciones en el Mundo. IOM 2022</a:t>
            </a:r>
          </a:p>
        </p:txBody>
      </p:sp>
      <p:sp>
        <p:nvSpPr>
          <p:cNvPr id="5" name="CuadroTexto 4">
            <a:extLst>
              <a:ext uri="{FF2B5EF4-FFF2-40B4-BE49-F238E27FC236}">
                <a16:creationId xmlns:a16="http://schemas.microsoft.com/office/drawing/2014/main" id="{51B0089D-1B9E-3E2E-D419-6F83378E6C92}"/>
              </a:ext>
            </a:extLst>
          </p:cNvPr>
          <p:cNvSpPr txBox="1"/>
          <p:nvPr/>
        </p:nvSpPr>
        <p:spPr>
          <a:xfrm>
            <a:off x="3050088" y="3241202"/>
            <a:ext cx="61001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3E03F367-3F19-C212-C449-684305668643}"/>
              </a:ext>
            </a:extLst>
          </p:cNvPr>
          <p:cNvSpPr txBox="1"/>
          <p:nvPr/>
        </p:nvSpPr>
        <p:spPr>
          <a:xfrm>
            <a:off x="-42041" y="687269"/>
            <a:ext cx="64282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Número total de migrantes internacionales</a:t>
            </a:r>
          </a:p>
        </p:txBody>
      </p:sp>
    </p:spTree>
    <p:extLst>
      <p:ext uri="{BB962C8B-B14F-4D97-AF65-F5344CB8AC3E}">
        <p14:creationId xmlns:p14="http://schemas.microsoft.com/office/powerpoint/2010/main" val="2264165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7C01C85-B985-2B47-9520-AAECE436AAA0}"/>
              </a:ext>
            </a:extLst>
          </p:cNvPr>
          <p:cNvSpPr/>
          <p:nvPr/>
        </p:nvSpPr>
        <p:spPr>
          <a:xfrm>
            <a:off x="0" y="0"/>
            <a:ext cx="12192000" cy="765810"/>
          </a:xfrm>
          <a:prstGeom prst="rect">
            <a:avLst/>
          </a:prstGeom>
          <a:solidFill>
            <a:schemeClr val="accent3">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solidFill>
                <a:effectLst/>
                <a:uLnTx/>
                <a:uFillTx/>
                <a:latin typeface="Calibri" panose="020F0502020204030204"/>
                <a:ea typeface="+mn-ea"/>
                <a:cs typeface="+mn-cs"/>
              </a:rPr>
              <a:t>ALGUNOS DATOS SOBRE INMIGRACIÓN</a:t>
            </a:r>
          </a:p>
        </p:txBody>
      </p:sp>
      <p:sp>
        <p:nvSpPr>
          <p:cNvPr id="3" name="CuadroTexto 2">
            <a:extLst>
              <a:ext uri="{FF2B5EF4-FFF2-40B4-BE49-F238E27FC236}">
                <a16:creationId xmlns:a16="http://schemas.microsoft.com/office/drawing/2014/main" id="{C3C386C1-36D3-2DA8-0228-40416B420AAE}"/>
              </a:ext>
            </a:extLst>
          </p:cNvPr>
          <p:cNvSpPr txBox="1"/>
          <p:nvPr/>
        </p:nvSpPr>
        <p:spPr>
          <a:xfrm>
            <a:off x="611689" y="6611779"/>
            <a:ext cx="11580311" cy="246221"/>
          </a:xfrm>
          <a:prstGeom prst="rect">
            <a:avLst/>
          </a:prstGeom>
          <a:noFill/>
        </p:spPr>
        <p:txBody>
          <a:bodyPr wrap="square">
            <a:spAutoFit/>
          </a:bodyPr>
          <a:lstStyle/>
          <a:p>
            <a:pPr algn="r" eaLnBrk="1" hangingPunct="1"/>
            <a:r>
              <a:rPr lang="es-ES_tradnl" sz="1000" i="1" dirty="0">
                <a:latin typeface="Times New Roman" charset="0"/>
                <a:cs typeface="Times New Roman" charset="0"/>
              </a:rPr>
              <a:t>Instituto Nacional de Estadística. Avance del padrón municipal a 1 de enero de 2021</a:t>
            </a:r>
          </a:p>
        </p:txBody>
      </p:sp>
      <p:sp>
        <p:nvSpPr>
          <p:cNvPr id="7" name="CuadroTexto 6">
            <a:extLst>
              <a:ext uri="{FF2B5EF4-FFF2-40B4-BE49-F238E27FC236}">
                <a16:creationId xmlns:a16="http://schemas.microsoft.com/office/drawing/2014/main" id="{EB44CA6F-FEFA-AC89-7D81-6DD4CAD73629}"/>
              </a:ext>
            </a:extLst>
          </p:cNvPr>
          <p:cNvSpPr txBox="1"/>
          <p:nvPr/>
        </p:nvSpPr>
        <p:spPr>
          <a:xfrm>
            <a:off x="-42041" y="687269"/>
            <a:ext cx="5534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Migrantes internacionales en España</a:t>
            </a:r>
          </a:p>
        </p:txBody>
      </p:sp>
      <p:pic>
        <p:nvPicPr>
          <p:cNvPr id="2" name="Marcador de contenido 4" descr="world-map.gif">
            <a:extLst>
              <a:ext uri="{FF2B5EF4-FFF2-40B4-BE49-F238E27FC236}">
                <a16:creationId xmlns:a16="http://schemas.microsoft.com/office/drawing/2014/main" id="{A223BDE0-D2E5-10C5-8614-83A2E24A1B0E}"/>
              </a:ext>
            </a:extLst>
          </p:cNvPr>
          <p:cNvPicPr>
            <a:picLocks noChangeAspect="1"/>
          </p:cNvPicPr>
          <p:nvPr/>
        </p:nvPicPr>
        <p:blipFill>
          <a:blip r:embed="rId3"/>
          <a:srcRect l="5654" t="-2295" r="4970" b="-1538"/>
          <a:stretch>
            <a:fillRect/>
          </a:stretch>
        </p:blipFill>
        <p:spPr>
          <a:xfrm>
            <a:off x="1992695" y="1453079"/>
            <a:ext cx="8206609" cy="4263354"/>
          </a:xfrm>
          <a:prstGeom prst="rect">
            <a:avLst/>
          </a:prstGeom>
          <a:effectLst/>
        </p:spPr>
      </p:pic>
      <p:sp>
        <p:nvSpPr>
          <p:cNvPr id="5" name="Flecha a la derecha con muesca 4">
            <a:extLst>
              <a:ext uri="{FF2B5EF4-FFF2-40B4-BE49-F238E27FC236}">
                <a16:creationId xmlns:a16="http://schemas.microsoft.com/office/drawing/2014/main" id="{F7F2A3F9-3B7E-902E-2D5B-354DC3D1A57B}"/>
              </a:ext>
            </a:extLst>
          </p:cNvPr>
          <p:cNvSpPr/>
          <p:nvPr/>
        </p:nvSpPr>
        <p:spPr>
          <a:xfrm rot="956748" flipH="1">
            <a:off x="5935615" y="2504648"/>
            <a:ext cx="1953662" cy="1059722"/>
          </a:xfrm>
          <a:prstGeom prst="notchedRightArrow">
            <a:avLst>
              <a:gd name="adj1" fmla="val 50000"/>
              <a:gd name="adj2" fmla="val 64028"/>
            </a:avLst>
          </a:prstGeom>
          <a:blipFill dpi="0" rotWithShape="1">
            <a:blip r:embed="rId4">
              <a:alphaModFix amt="54000"/>
              <a:duotone>
                <a:srgbClr val="C1AD79">
                  <a:satMod val="135000"/>
                  <a:lumMod val="80000"/>
                </a:srgbClr>
                <a:srgbClr val="C1AD79">
                  <a:satMod val="250000"/>
                  <a:lumMod val="150000"/>
                </a:srgbClr>
              </a:duotone>
            </a:blip>
            <a:srcRect/>
            <a:stretch>
              <a:fillRect/>
            </a:stretch>
          </a:blipFill>
          <a:ln w="12700" cap="flat" cmpd="sng" algn="ctr">
            <a:solidFill>
              <a:srgbClr val="C1AD79">
                <a:shade val="95000"/>
                <a:satMod val="105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sp>
      <p:sp>
        <p:nvSpPr>
          <p:cNvPr id="8" name="Rectángulo 7">
            <a:extLst>
              <a:ext uri="{FF2B5EF4-FFF2-40B4-BE49-F238E27FC236}">
                <a16:creationId xmlns:a16="http://schemas.microsoft.com/office/drawing/2014/main" id="{E4B14BB3-F833-19BA-005B-1BC94FB88997}"/>
              </a:ext>
            </a:extLst>
          </p:cNvPr>
          <p:cNvSpPr/>
          <p:nvPr/>
        </p:nvSpPr>
        <p:spPr>
          <a:xfrm rot="989473">
            <a:off x="6245225" y="2814819"/>
            <a:ext cx="1263650" cy="431800"/>
          </a:xfrm>
          <a:prstGeom prst="rect">
            <a:avLst/>
          </a:prstGeom>
        </p:spPr>
        <p:txBody>
          <a:bodyPr>
            <a:spAutoFit/>
          </a:bodyPr>
          <a:lstStyle/>
          <a:p>
            <a:pPr fontAlgn="auto">
              <a:spcBef>
                <a:spcPts val="0"/>
              </a:spcBef>
              <a:spcAft>
                <a:spcPts val="0"/>
              </a:spcAft>
              <a:defRPr/>
            </a:pPr>
            <a:r>
              <a:rPr lang="es-ES_tradnl" sz="2200" b="1" kern="0" dirty="0">
                <a:solidFill>
                  <a:srgbClr val="4B5A60"/>
                </a:solidFill>
                <a:latin typeface="Cambria"/>
                <a:cs typeface="Cambria"/>
              </a:rPr>
              <a:t>494.710</a:t>
            </a:r>
            <a:endParaRPr lang="es-ES_tradnl" sz="2200" kern="0" dirty="0">
              <a:solidFill>
                <a:sysClr val="windowText" lastClr="000000"/>
              </a:solidFill>
              <a:cs typeface="Arial" charset="0"/>
            </a:endParaRPr>
          </a:p>
        </p:txBody>
      </p:sp>
      <p:sp>
        <p:nvSpPr>
          <p:cNvPr id="9" name="Flecha a la derecha con muesca 8">
            <a:extLst>
              <a:ext uri="{FF2B5EF4-FFF2-40B4-BE49-F238E27FC236}">
                <a16:creationId xmlns:a16="http://schemas.microsoft.com/office/drawing/2014/main" id="{70B36188-016D-F025-A893-E74DA01082FE}"/>
              </a:ext>
            </a:extLst>
          </p:cNvPr>
          <p:cNvSpPr/>
          <p:nvPr/>
        </p:nvSpPr>
        <p:spPr>
          <a:xfrm rot="4373468" flipH="1">
            <a:off x="4872798" y="3535133"/>
            <a:ext cx="1935391" cy="1069726"/>
          </a:xfrm>
          <a:prstGeom prst="notchedRightArrow">
            <a:avLst>
              <a:gd name="adj1" fmla="val 50000"/>
              <a:gd name="adj2" fmla="val 64028"/>
            </a:avLst>
          </a:prstGeom>
          <a:blipFill dpi="0" rotWithShape="1">
            <a:blip r:embed="rId4">
              <a:alphaModFix amt="54000"/>
              <a:duotone>
                <a:srgbClr val="C1AD79">
                  <a:satMod val="135000"/>
                  <a:lumMod val="80000"/>
                </a:srgbClr>
                <a:srgbClr val="C1AD79">
                  <a:satMod val="250000"/>
                  <a:lumMod val="150000"/>
                </a:srgbClr>
              </a:duotone>
            </a:blip>
            <a:srcRect/>
            <a:stretch>
              <a:fillRect/>
            </a:stretch>
          </a:blipFill>
          <a:ln w="12700" cap="flat" cmpd="sng" algn="ctr">
            <a:solidFill>
              <a:srgbClr val="C1AD79">
                <a:shade val="95000"/>
                <a:satMod val="105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sp>
      <p:sp>
        <p:nvSpPr>
          <p:cNvPr id="10" name="Rectángulo 9">
            <a:extLst>
              <a:ext uri="{FF2B5EF4-FFF2-40B4-BE49-F238E27FC236}">
                <a16:creationId xmlns:a16="http://schemas.microsoft.com/office/drawing/2014/main" id="{A46E43F4-F321-F36E-B372-E53A02A4DAB1}"/>
              </a:ext>
            </a:extLst>
          </p:cNvPr>
          <p:cNvSpPr/>
          <p:nvPr/>
        </p:nvSpPr>
        <p:spPr>
          <a:xfrm rot="4406193">
            <a:off x="5086960" y="3785237"/>
            <a:ext cx="1483098" cy="430887"/>
          </a:xfrm>
          <a:prstGeom prst="rect">
            <a:avLst/>
          </a:prstGeom>
        </p:spPr>
        <p:txBody>
          <a:bodyPr wrap="none">
            <a:spAutoFit/>
          </a:bodyPr>
          <a:lstStyle/>
          <a:p>
            <a:pPr fontAlgn="auto">
              <a:spcBef>
                <a:spcPts val="0"/>
              </a:spcBef>
              <a:spcAft>
                <a:spcPts val="0"/>
              </a:spcAft>
              <a:defRPr/>
            </a:pPr>
            <a:r>
              <a:rPr lang="es-ES_tradnl" sz="2200" b="1" kern="0" dirty="0">
                <a:solidFill>
                  <a:srgbClr val="4B5A60"/>
                </a:solidFill>
                <a:latin typeface="Cambria"/>
                <a:cs typeface="Cambria"/>
              </a:rPr>
              <a:t>1.193.758</a:t>
            </a:r>
            <a:endParaRPr lang="es-ES_tradnl" sz="2200" kern="0" dirty="0">
              <a:solidFill>
                <a:sysClr val="windowText" lastClr="000000"/>
              </a:solidFill>
              <a:cs typeface="Arial" charset="0"/>
            </a:endParaRPr>
          </a:p>
        </p:txBody>
      </p:sp>
      <p:sp>
        <p:nvSpPr>
          <p:cNvPr id="11" name="Flecha a la derecha con muesca 10">
            <a:extLst>
              <a:ext uri="{FF2B5EF4-FFF2-40B4-BE49-F238E27FC236}">
                <a16:creationId xmlns:a16="http://schemas.microsoft.com/office/drawing/2014/main" id="{CE1E3E5D-5189-9C52-E370-776D41F59EC3}"/>
              </a:ext>
            </a:extLst>
          </p:cNvPr>
          <p:cNvSpPr/>
          <p:nvPr/>
        </p:nvSpPr>
        <p:spPr>
          <a:xfrm rot="8833446" flipH="1">
            <a:off x="3464887" y="3060774"/>
            <a:ext cx="1953662" cy="1059722"/>
          </a:xfrm>
          <a:prstGeom prst="notchedRightArrow">
            <a:avLst>
              <a:gd name="adj1" fmla="val 50000"/>
              <a:gd name="adj2" fmla="val 64028"/>
            </a:avLst>
          </a:prstGeom>
          <a:blipFill dpi="0" rotWithShape="1">
            <a:blip r:embed="rId4">
              <a:alphaModFix amt="54000"/>
              <a:duotone>
                <a:srgbClr val="C1AD79">
                  <a:satMod val="135000"/>
                  <a:lumMod val="80000"/>
                </a:srgbClr>
                <a:srgbClr val="C1AD79">
                  <a:satMod val="250000"/>
                  <a:lumMod val="150000"/>
                </a:srgbClr>
              </a:duotone>
            </a:blip>
            <a:srcRect/>
            <a:stretch>
              <a:fillRect/>
            </a:stretch>
          </a:blipFill>
          <a:ln w="12700" cap="flat" cmpd="sng" algn="ctr">
            <a:solidFill>
              <a:srgbClr val="C1AD79">
                <a:shade val="95000"/>
                <a:satMod val="105000"/>
              </a:srgbClr>
            </a:solidFill>
            <a:prstDash val="solid"/>
          </a:ln>
          <a:effectLst>
            <a:outerShdw blurRad="63500" sx="101000" sy="101000" algn="ctr" rotWithShape="0">
              <a:srgbClr val="000000">
                <a:alpha val="40000"/>
              </a:srgbClr>
            </a:outerShdw>
          </a:effectLst>
          <a:scene3d>
            <a:camera prst="perspectiveFront" fov="3000000"/>
            <a:lightRig rig="threePt" dir="tl"/>
          </a:scene3d>
          <a:sp3d>
            <a:bevelT w="0" h="0"/>
          </a:sp3d>
        </p:spPr>
      </p:sp>
      <p:sp>
        <p:nvSpPr>
          <p:cNvPr id="12" name="Rectángulo 11">
            <a:extLst>
              <a:ext uri="{FF2B5EF4-FFF2-40B4-BE49-F238E27FC236}">
                <a16:creationId xmlns:a16="http://schemas.microsoft.com/office/drawing/2014/main" id="{0ABE54E8-A655-E281-35CA-05EF42380455}"/>
              </a:ext>
            </a:extLst>
          </p:cNvPr>
          <p:cNvSpPr/>
          <p:nvPr/>
        </p:nvSpPr>
        <p:spPr>
          <a:xfrm rot="19585819">
            <a:off x="3656013" y="3369313"/>
            <a:ext cx="1498600" cy="430887"/>
          </a:xfrm>
          <a:prstGeom prst="rect">
            <a:avLst/>
          </a:prstGeom>
        </p:spPr>
        <p:txBody>
          <a:bodyPr>
            <a:spAutoFit/>
          </a:bodyPr>
          <a:lstStyle/>
          <a:p>
            <a:pPr fontAlgn="auto">
              <a:spcBef>
                <a:spcPts val="0"/>
              </a:spcBef>
              <a:spcAft>
                <a:spcPts val="0"/>
              </a:spcAft>
              <a:defRPr/>
            </a:pPr>
            <a:r>
              <a:rPr lang="es-ES_tradnl" sz="2200" b="1" kern="0" dirty="0">
                <a:solidFill>
                  <a:srgbClr val="4B5A60"/>
                </a:solidFill>
                <a:latin typeface="Cambria"/>
                <a:cs typeface="Cambria"/>
              </a:rPr>
              <a:t>1.492.189</a:t>
            </a:r>
            <a:endParaRPr lang="es-ES_tradnl" sz="2200" kern="0" dirty="0">
              <a:solidFill>
                <a:sysClr val="windowText" lastClr="000000"/>
              </a:solidFill>
              <a:cs typeface="Arial" charset="0"/>
            </a:endParaRPr>
          </a:p>
        </p:txBody>
      </p:sp>
      <p:sp>
        <p:nvSpPr>
          <p:cNvPr id="13" name="CuadroTexto 12">
            <a:extLst>
              <a:ext uri="{FF2B5EF4-FFF2-40B4-BE49-F238E27FC236}">
                <a16:creationId xmlns:a16="http://schemas.microsoft.com/office/drawing/2014/main" id="{AA6341F4-AEDC-4CE3-4C83-617FAC64DAB7}"/>
              </a:ext>
            </a:extLst>
          </p:cNvPr>
          <p:cNvSpPr txBox="1"/>
          <p:nvPr/>
        </p:nvSpPr>
        <p:spPr>
          <a:xfrm>
            <a:off x="219402" y="5727423"/>
            <a:ext cx="8301186" cy="861774"/>
          </a:xfrm>
          <a:prstGeom prst="rect">
            <a:avLst/>
          </a:prstGeom>
          <a:noFill/>
        </p:spPr>
        <p:txBody>
          <a:bodyPr wrap="square" rtlCol="0">
            <a:spAutoFit/>
          </a:bodyPr>
          <a:lstStyle/>
          <a:p>
            <a:pPr>
              <a:spcAft>
                <a:spcPts val="1200"/>
              </a:spcAft>
              <a:buFont typeface="Arial"/>
              <a:buChar char="•"/>
            </a:pPr>
            <a:r>
              <a:rPr lang="es-ES_tradnl" sz="2000" dirty="0">
                <a:solidFill>
                  <a:srgbClr val="4B5A60"/>
                </a:solidFill>
                <a:latin typeface="Cambria"/>
                <a:cs typeface="Cambria"/>
              </a:rPr>
              <a:t> Número de extranjeros empadronados: 5,40 M (11.4 % población total)</a:t>
            </a:r>
          </a:p>
          <a:p>
            <a:pPr>
              <a:spcAft>
                <a:spcPts val="1200"/>
              </a:spcAft>
              <a:buFont typeface="Arial"/>
              <a:buChar char="•"/>
            </a:pPr>
            <a:r>
              <a:rPr lang="es-ES_tradnl" sz="2000" dirty="0">
                <a:solidFill>
                  <a:srgbClr val="4B5A60"/>
                </a:solidFill>
                <a:latin typeface="Cambria"/>
                <a:cs typeface="Cambria"/>
              </a:rPr>
              <a:t> El 58,8% proceden de Centro-Sudamérica, África y Asia</a:t>
            </a:r>
          </a:p>
        </p:txBody>
      </p:sp>
    </p:spTree>
    <p:extLst>
      <p:ext uri="{BB962C8B-B14F-4D97-AF65-F5344CB8AC3E}">
        <p14:creationId xmlns:p14="http://schemas.microsoft.com/office/powerpoint/2010/main" val="1814512902"/>
      </p:ext>
    </p:extLst>
  </p:cSld>
  <p:clrMapOvr>
    <a:masterClrMapping/>
  </p:clrMapOvr>
</p:sld>
</file>

<file path=ppt/theme/_rels/themeOverr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image" Target="../media/image24.jpeg"/></Relationships>
</file>

<file path=ppt/theme/_rels/themeOverr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image" Target="../media/image24.jpeg"/></Relationships>
</file>

<file path=ppt/theme/theme1.xml><?xml version="1.0" encoding="utf-8"?>
<a:theme xmlns:a="http://schemas.openxmlformats.org/drawingml/2006/main" name="SineVTI">
  <a:themeElements>
    <a:clrScheme name="AnalogousFromRegularSeed_2SEEDS">
      <a:dk1>
        <a:srgbClr val="000000"/>
      </a:dk1>
      <a:lt1>
        <a:srgbClr val="FFFFFF"/>
      </a:lt1>
      <a:dk2>
        <a:srgbClr val="243641"/>
      </a:dk2>
      <a:lt2>
        <a:srgbClr val="E8E4E2"/>
      </a:lt2>
      <a:accent1>
        <a:srgbClr val="1D8BCF"/>
      </a:accent1>
      <a:accent2>
        <a:srgbClr val="26B5B0"/>
      </a:accent2>
      <a:accent3>
        <a:srgbClr val="2F53E1"/>
      </a:accent3>
      <a:accent4>
        <a:srgbClr val="CF1D31"/>
      </a:accent4>
      <a:accent5>
        <a:srgbClr val="E1662F"/>
      </a:accent5>
      <a:accent6>
        <a:srgbClr val="CA9A1C"/>
      </a:accent6>
      <a:hlink>
        <a:srgbClr val="BC6D3C"/>
      </a:hlink>
      <a:folHlink>
        <a:srgbClr val="7F7F7F"/>
      </a:folHlink>
    </a:clrScheme>
    <a:fontScheme name="Custom 49">
      <a:majorFont>
        <a:latin typeface="Microsoft YaHei"/>
        <a:ea typeface=""/>
        <a:cs typeface=""/>
      </a:majorFont>
      <a:minorFont>
        <a:latin typeface="Microsoft YaHe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apital">
    <a:dk1>
      <a:srgbClr val="FFFFFF"/>
    </a:dk1>
    <a:lt1>
      <a:srgbClr val="000000"/>
    </a:lt1>
    <a:dk2>
      <a:srgbClr val="7C8F97"/>
    </a:dk2>
    <a:lt2>
      <a:srgbClr val="D1D0C8"/>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majorFont>
    <a:minorFont>
      <a:latin typeface="Calisto MT"/>
      <a:ea typeface=""/>
      <a:cs typeface=""/>
      <a:font script="Jpan" typeface="ＭＳ 明朝"/>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Override>
</file>

<file path=ppt/theme/themeOverride2.xml><?xml version="1.0" encoding="utf-8"?>
<a:themeOverride xmlns:a="http://schemas.openxmlformats.org/drawingml/2006/main">
  <a:clrScheme name="Capital">
    <a:dk1>
      <a:srgbClr val="FFFFFF"/>
    </a:dk1>
    <a:lt1>
      <a:srgbClr val="000000"/>
    </a:lt1>
    <a:dk2>
      <a:srgbClr val="7C8F97"/>
    </a:dk2>
    <a:lt2>
      <a:srgbClr val="D1D0C8"/>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majorFont>
    <a:minorFont>
      <a:latin typeface="Calisto MT"/>
      <a:ea typeface=""/>
      <a:cs typeface=""/>
      <a:font script="Jpan" typeface="ＭＳ 明朝"/>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otalTime>5112</TotalTime>
  <Words>4455</Words>
  <Application>Microsoft Macintosh PowerPoint</Application>
  <PresentationFormat>Panorámica</PresentationFormat>
  <Paragraphs>317</Paragraphs>
  <Slides>37</Slides>
  <Notes>31</Notes>
  <HiddenSlides>0</HiddenSlides>
  <MMClips>0</MMClips>
  <ScaleCrop>false</ScaleCrop>
  <HeadingPairs>
    <vt:vector size="8" baseType="variant">
      <vt:variant>
        <vt:lpstr>Fuentes usadas</vt:lpstr>
      </vt:variant>
      <vt:variant>
        <vt:i4>13</vt:i4>
      </vt:variant>
      <vt:variant>
        <vt:lpstr>Tema</vt:lpstr>
      </vt:variant>
      <vt:variant>
        <vt:i4>3</vt:i4>
      </vt:variant>
      <vt:variant>
        <vt:lpstr>Servidores OLE incrustados</vt:lpstr>
      </vt:variant>
      <vt:variant>
        <vt:i4>1</vt:i4>
      </vt:variant>
      <vt:variant>
        <vt:lpstr>Títulos de diapositiva</vt:lpstr>
      </vt:variant>
      <vt:variant>
        <vt:i4>37</vt:i4>
      </vt:variant>
    </vt:vector>
  </HeadingPairs>
  <TitlesOfParts>
    <vt:vector size="54" baseType="lpstr">
      <vt:lpstr>Microsoft YaHei</vt:lpstr>
      <vt:lpstr>Microsoft YaHei Light</vt:lpstr>
      <vt:lpstr>Abadi MT Condensed Extra Bold</vt:lpstr>
      <vt:lpstr>Arial</vt:lpstr>
      <vt:lpstr>Calibri</vt:lpstr>
      <vt:lpstr>Calibri Light</vt:lpstr>
      <vt:lpstr>Calisto MT</vt:lpstr>
      <vt:lpstr>Cambria</vt:lpstr>
      <vt:lpstr>Chalkduster</vt:lpstr>
      <vt:lpstr>Helvetica</vt:lpstr>
      <vt:lpstr>Roboto</vt:lpstr>
      <vt:lpstr>Times New Roman</vt:lpstr>
      <vt:lpstr>Wingdings</vt:lpstr>
      <vt:lpstr>SineVTI</vt:lpstr>
      <vt:lpstr>Tema de Office</vt:lpstr>
      <vt:lpstr>1_Tema de Office</vt:lpstr>
      <vt:lpstr>Gráfico</vt:lpstr>
      <vt:lpstr>Infección por VIH y migración: de cómo el virus cada vez es menos viajero»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Prevalencia de infección por VIH en migrantes</vt:lpstr>
      <vt:lpstr>Presentación de PowerPoint</vt:lpstr>
      <vt:lpstr>Presentación de PowerPoint</vt:lpstr>
      <vt:lpstr>Presentación de PowerPoint</vt:lpstr>
      <vt:lpstr>Presentación de PowerPoint</vt:lpstr>
      <vt:lpstr>Presentación de PowerPoint</vt:lpstr>
      <vt:lpstr>Condicionantes geográficos</vt:lpstr>
      <vt:lpstr>Condicionantes biológicos</vt:lpstr>
      <vt:lpstr>Condicionantes socioculturales</vt:lpstr>
      <vt:lpstr>Condicionantes socioculturales: conocimiento infección VIH </vt:lpstr>
      <vt:lpstr>Condicionantes socioculturales: entorno social</vt:lpstr>
      <vt:lpstr>Condicionantes socioculturales: modelo sanitario</vt:lpstr>
      <vt:lpstr>Condicionantes socioculturales: estigma</vt:lpstr>
      <vt:lpstr>Condicionantes legales</vt:lpstr>
      <vt:lpstr>Condicionantes legales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cuidado de las PVIH en el siglo XXI</dc:title>
  <dc:creator>Jose Perez</dc:creator>
  <cp:lastModifiedBy>Jose Antonio Perez Molina</cp:lastModifiedBy>
  <cp:revision>55</cp:revision>
  <dcterms:created xsi:type="dcterms:W3CDTF">2021-12-27T17:43:54Z</dcterms:created>
  <dcterms:modified xsi:type="dcterms:W3CDTF">2022-10-06T09:17:01Z</dcterms:modified>
</cp:coreProperties>
</file>